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p:nvPr>
            <p:ph type="sldImg"/>
          </p:nvPr>
        </p:nvSpPr>
        <p:spPr>
          <a:xfrm>
            <a:off x="1143000" y="685800"/>
            <a:ext cx="4572000" cy="3429000"/>
          </a:xfrm>
          <a:prstGeom prst="rect">
            <a:avLst/>
          </a:prstGeom>
        </p:spPr>
        <p:txBody>
          <a:bodyPr/>
          <a:lstStyle/>
          <a:p/>
        </p:txBody>
      </p:sp>
      <p:sp>
        <p:nvSpPr>
          <p:cNvPr id="127" name="Shape 127"/>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panose="020F0502020204030204"/>
      </a:defRPr>
    </a:lvl1pPr>
    <a:lvl2pPr indent="228600" latinLnBrk="0">
      <a:spcBef>
        <a:spcPts val="400"/>
      </a:spcBef>
      <a:defRPr sz="1200">
        <a:latin typeface="+mn-lt"/>
        <a:ea typeface="+mn-ea"/>
        <a:cs typeface="+mn-cs"/>
        <a:sym typeface="Calibri" panose="020F0502020204030204"/>
      </a:defRPr>
    </a:lvl2pPr>
    <a:lvl3pPr indent="457200" latinLnBrk="0">
      <a:spcBef>
        <a:spcPts val="400"/>
      </a:spcBef>
      <a:defRPr sz="1200">
        <a:latin typeface="+mn-lt"/>
        <a:ea typeface="+mn-ea"/>
        <a:cs typeface="+mn-cs"/>
        <a:sym typeface="Calibri" panose="020F0502020204030204"/>
      </a:defRPr>
    </a:lvl3pPr>
    <a:lvl4pPr indent="685800" latinLnBrk="0">
      <a:spcBef>
        <a:spcPts val="400"/>
      </a:spcBef>
      <a:defRPr sz="1200">
        <a:latin typeface="+mn-lt"/>
        <a:ea typeface="+mn-ea"/>
        <a:cs typeface="+mn-cs"/>
        <a:sym typeface="Calibri" panose="020F0502020204030204"/>
      </a:defRPr>
    </a:lvl4pPr>
    <a:lvl5pPr indent="914400" latinLnBrk="0">
      <a:spcBef>
        <a:spcPts val="400"/>
      </a:spcBef>
      <a:defRPr sz="1200">
        <a:latin typeface="+mn-lt"/>
        <a:ea typeface="+mn-ea"/>
        <a:cs typeface="+mn-cs"/>
        <a:sym typeface="Calibri" panose="020F0502020204030204"/>
      </a:defRPr>
    </a:lvl5pPr>
    <a:lvl6pPr indent="1143000" latinLnBrk="0">
      <a:spcBef>
        <a:spcPts val="400"/>
      </a:spcBef>
      <a:defRPr sz="1200">
        <a:latin typeface="+mn-lt"/>
        <a:ea typeface="+mn-ea"/>
        <a:cs typeface="+mn-cs"/>
        <a:sym typeface="Calibri" panose="020F0502020204030204"/>
      </a:defRPr>
    </a:lvl6pPr>
    <a:lvl7pPr indent="1371600" latinLnBrk="0">
      <a:spcBef>
        <a:spcPts val="400"/>
      </a:spcBef>
      <a:defRPr sz="1200">
        <a:latin typeface="+mn-lt"/>
        <a:ea typeface="+mn-ea"/>
        <a:cs typeface="+mn-cs"/>
        <a:sym typeface="Calibri" panose="020F0502020204030204"/>
      </a:defRPr>
    </a:lvl7pPr>
    <a:lvl8pPr indent="1600200" latinLnBrk="0">
      <a:spcBef>
        <a:spcPts val="400"/>
      </a:spcBef>
      <a:defRPr sz="1200">
        <a:latin typeface="+mn-lt"/>
        <a:ea typeface="+mn-ea"/>
        <a:cs typeface="+mn-cs"/>
        <a:sym typeface="Calibri" panose="020F0502020204030204"/>
      </a:defRPr>
    </a:lvl8pPr>
    <a:lvl9pPr indent="1828800" latinLnBrk="0">
      <a:spcBef>
        <a:spcPts val="400"/>
      </a:spcBef>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p:txBody>
      </p:sp>
      <p:sp>
        <p:nvSpPr>
          <p:cNvPr id="381" name="Shape 381"/>
          <p:cNvSpPr/>
          <p:nvPr>
            <p:ph type="body" sz="quarter" idx="1"/>
          </p:nvPr>
        </p:nvSpPr>
        <p:spPr>
          <a:prstGeom prst="rect">
            <a:avLst/>
          </a:prstGeom>
        </p:spPr>
        <p:txBody>
          <a:bodyPr/>
          <a:lstStyle/>
          <a:p>
            <a:r>
              <a:t>外表冷酷一页：北欧的极简风格设计；南欧的音质风格；</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自定义版式">
    <p:spTree>
      <p:nvGrpSpPr>
        <p:cNvPr id="1" name=""/>
        <p:cNvGrpSpPr/>
        <p:nvPr/>
      </p:nvGrpSpPr>
      <p:grpSpPr>
        <a:xfrm>
          <a:off x="0" y="0"/>
          <a:ext cx="0" cy="0"/>
          <a:chOff x="0" y="0"/>
          <a:chExt cx="0" cy="0"/>
        </a:xfrm>
      </p:grpSpPr>
      <p:pic>
        <p:nvPicPr>
          <p:cNvPr id="11" name="image1.jpeg" descr="1600X1024-PPT-0821-2.jp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12" name="Shape 12"/>
          <p:cNvSpPr/>
          <p:nvPr>
            <p:ph type="sldNum" sz="quarter" idx="2"/>
          </p:nvPr>
        </p:nvSpPr>
        <p:spPr>
          <a:xfrm>
            <a:off x="8473625" y="6221732"/>
            <a:ext cx="263978" cy="269237"/>
          </a:xfrm>
          <a:prstGeom prst="rect">
            <a:avLst/>
          </a:prstGeom>
        </p:spPr>
        <p:txBody>
          <a:bodyPr/>
          <a:lstStyle>
            <a:lvl1pPr>
              <a:defRPr>
                <a:solidFill>
                  <a:srgbClr val="FFFFFF"/>
                </a:solidFill>
              </a:defRPr>
            </a:lvl1p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87" name="Shape 87"/>
          <p:cNvSpPr/>
          <p:nvPr>
            <p:ph type="title" hasCustomPrompt="1"/>
          </p:nvPr>
        </p:nvSpPr>
        <p:spPr>
          <a:prstGeom prst="rect">
            <a:avLst/>
          </a:prstGeom>
        </p:spPr>
        <p:txBody>
          <a:bodyPr/>
          <a:lstStyle/>
          <a:p>
            <a:r>
              <a:t>大標題文字</a:t>
            </a:r>
          </a:p>
        </p:txBody>
      </p:sp>
      <p:sp>
        <p:nvSpPr>
          <p:cNvPr id="88" name="Shape 88"/>
          <p:cNvSpPr/>
          <p:nvPr>
            <p:ph type="body" idx="1" hasCustomPrompt="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89" name="Shape 89"/>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標題投影片">
    <p:spTree>
      <p:nvGrpSpPr>
        <p:cNvPr id="1" name=""/>
        <p:cNvGrpSpPr/>
        <p:nvPr/>
      </p:nvGrpSpPr>
      <p:grpSpPr>
        <a:xfrm>
          <a:off x="0" y="0"/>
          <a:ext cx="0" cy="0"/>
          <a:chOff x="0" y="0"/>
          <a:chExt cx="0" cy="0"/>
        </a:xfrm>
      </p:grpSpPr>
      <p:sp>
        <p:nvSpPr>
          <p:cNvPr id="96" name="Shape 96"/>
          <p:cNvSpPr/>
          <p:nvPr/>
        </p:nvSpPr>
        <p:spPr>
          <a:xfrm>
            <a:off x="-1" y="4752125"/>
            <a:ext cx="12192005" cy="2112968"/>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12700">
            <a:miter lim="400000"/>
          </a:ln>
          <a:effectLst>
            <a:outerShdw blurRad="50800" dist="44450" dir="16200000" rotWithShape="0">
              <a:srgbClr val="000000">
                <a:alpha val="35000"/>
              </a:srgbClr>
            </a:outerShdw>
          </a:effectLst>
        </p:spPr>
        <p:txBody>
          <a:bodyPr lIns="45718" tIns="45718" rIns="45718" bIns="45718"/>
          <a:lstStyle/>
          <a:p>
            <a:pPr>
              <a:defRPr>
                <a:solidFill>
                  <a:srgbClr val="FFFFFF"/>
                </a:solidFill>
              </a:defRPr>
            </a:pPr>
          </a:p>
        </p:txBody>
      </p:sp>
      <p:sp>
        <p:nvSpPr>
          <p:cNvPr id="97" name="Shape 97"/>
          <p:cNvSpPr/>
          <p:nvPr/>
        </p:nvSpPr>
        <p:spPr>
          <a:xfrm>
            <a:off x="9753599" y="0"/>
            <a:ext cx="2438405" cy="6858001"/>
          </a:xfrm>
          <a:custGeom>
            <a:avLst/>
            <a:gdLst/>
            <a:ahLst/>
            <a:cxnLst>
              <a:cxn ang="0">
                <a:pos x="wd2" y="hd2"/>
              </a:cxn>
              <a:cxn ang="5400000">
                <a:pos x="wd2" y="hd2"/>
              </a:cxn>
              <a:cxn ang="10800000">
                <a:pos x="wd2" y="hd2"/>
              </a:cxn>
              <a:cxn ang="16200000">
                <a:pos x="wd2" y="hd2"/>
              </a:cxn>
            </a:cxnLst>
            <a:rect l="0" t="0" r="r" b="b"/>
            <a:pathLst>
              <a:path w="19857" h="21600" extrusionOk="0">
                <a:moveTo>
                  <a:pt x="19857" y="45"/>
                </a:moveTo>
                <a:lnTo>
                  <a:pt x="19857" y="21600"/>
                </a:lnTo>
                <a:lnTo>
                  <a:pt x="2116" y="21590"/>
                </a:lnTo>
                <a:cubicBezTo>
                  <a:pt x="13363" y="17833"/>
                  <a:pt x="21600" y="8652"/>
                  <a:pt x="0" y="0"/>
                </a:cubicBezTo>
                <a:lnTo>
                  <a:pt x="19857" y="45"/>
                </a:lnTo>
                <a:close/>
              </a:path>
            </a:pathLst>
          </a:custGeom>
          <a:solidFill>
            <a:srgbClr val="5A5A5A">
              <a:alpha val="40000"/>
            </a:srgbClr>
          </a:solidFill>
          <a:ln w="12700">
            <a:miter lim="400000"/>
          </a:ln>
          <a:effectLst>
            <a:outerShdw blurRad="50800" dist="50800" dir="10800000" rotWithShape="0">
              <a:srgbClr val="000000">
                <a:alpha val="45000"/>
              </a:srgbClr>
            </a:outerShdw>
          </a:effectLst>
        </p:spPr>
        <p:txBody>
          <a:bodyPr lIns="45718" tIns="45718" rIns="45718" bIns="45718"/>
          <a:lstStyle/>
          <a:p>
            <a:pPr>
              <a:defRPr>
                <a:solidFill>
                  <a:srgbClr val="FFFFFF"/>
                </a:solidFill>
              </a:defRPr>
            </a:pPr>
          </a:p>
        </p:txBody>
      </p:sp>
      <p:pic>
        <p:nvPicPr>
          <p:cNvPr id="98" name="image2.jpeg" descr="ppt背景15.jp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99" name="Shape 99"/>
          <p:cNvSpPr/>
          <p:nvPr>
            <p:ph type="sldNum" sz="quarter" idx="2"/>
          </p:nvPr>
        </p:nvSpPr>
        <p:spPr>
          <a:xfrm>
            <a:off x="8473625" y="6221732"/>
            <a:ext cx="263978" cy="269237"/>
          </a:xfrm>
          <a:prstGeom prst="rect">
            <a:avLst/>
          </a:prstGeom>
        </p:spPr>
        <p:txBody>
          <a:bodyPr/>
          <a:lstStyle>
            <a:lvl1pPr>
              <a:defRPr>
                <a:solidFill>
                  <a:srgbClr val="FFFFFF"/>
                </a:solidFill>
              </a:defRPr>
            </a:lvl1p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 name="Shape 106"/>
          <p:cNvSpPr/>
          <p:nvPr>
            <p:ph type="sldNum" sz="quarter" idx="2"/>
          </p:nvPr>
        </p:nvSpPr>
        <p:spPr>
          <a:xfrm>
            <a:off x="11265142" y="6373074"/>
            <a:ext cx="317259" cy="332737"/>
          </a:xfrm>
          <a:prstGeom prst="rect">
            <a:avLst/>
          </a:prstGeom>
        </p:spPr>
        <p:txBody>
          <a:bodyPr/>
          <a:lstStyle>
            <a:lvl1pPr>
              <a:defRPr sz="1600"/>
            </a:lvl1p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hape 113"/>
          <p:cNvSpPr/>
          <p:nvPr>
            <p:ph type="sldNum" sz="quarter" idx="2"/>
          </p:nvPr>
        </p:nvSpPr>
        <p:spPr>
          <a:xfrm>
            <a:off x="11265142" y="6373074"/>
            <a:ext cx="317259" cy="332737"/>
          </a:xfrm>
          <a:prstGeom prst="rect">
            <a:avLst/>
          </a:prstGeom>
        </p:spPr>
        <p:txBody>
          <a:bodyPr/>
          <a:lstStyle>
            <a:lvl1pPr>
              <a:defRPr sz="1600"/>
            </a:lvl1p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0" name="Shape 120"/>
          <p:cNvSpPr/>
          <p:nvPr>
            <p:ph type="sldNum" sz="quarter" idx="2"/>
          </p:nvPr>
        </p:nvSpPr>
        <p:spPr>
          <a:xfrm>
            <a:off x="11265142" y="6373074"/>
            <a:ext cx="317259" cy="332737"/>
          </a:xfrm>
          <a:prstGeom prst="rect">
            <a:avLst/>
          </a:prstGeom>
        </p:spPr>
        <p:txBody>
          <a:bodyPr/>
          <a:lstStyle>
            <a:lvl1pPr>
              <a:defRPr sz="1600"/>
            </a:lvl1p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pic>
        <p:nvPicPr>
          <p:cNvPr id="19" name="image1.jpeg" descr="1600X1024-PPT-0821-2.jp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20" name="Shape 20"/>
          <p:cNvSpPr/>
          <p:nvPr>
            <p:ph type="sldNum" sz="quarter" idx="2"/>
          </p:nvPr>
        </p:nvSpPr>
        <p:spPr>
          <a:xfrm>
            <a:off x="8473625" y="6221732"/>
            <a:ext cx="263978" cy="269237"/>
          </a:xfrm>
          <a:prstGeom prst="rect">
            <a:avLst/>
          </a:prstGeom>
        </p:spPr>
        <p:txBody>
          <a:bodyPr/>
          <a:lstStyle>
            <a:lvl1pPr>
              <a:defRPr>
                <a:solidFill>
                  <a:srgbClr val="FFFFFF"/>
                </a:solidFill>
              </a:defRPr>
            </a:lvl1p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標題投影片">
    <p:spTree>
      <p:nvGrpSpPr>
        <p:cNvPr id="1" name=""/>
        <p:cNvGrpSpPr/>
        <p:nvPr/>
      </p:nvGrpSpPr>
      <p:grpSpPr>
        <a:xfrm>
          <a:off x="0" y="0"/>
          <a:ext cx="0" cy="0"/>
          <a:chOff x="0" y="0"/>
          <a:chExt cx="0" cy="0"/>
        </a:xfrm>
      </p:grpSpPr>
      <p:pic>
        <p:nvPicPr>
          <p:cNvPr id="27" name="image1.jpeg" descr="1600X1024-PPT-0821-2.jp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28" name="Shape 28"/>
          <p:cNvSpPr/>
          <p:nvPr>
            <p:ph type="sldNum" sz="quarter" idx="2"/>
          </p:nvPr>
        </p:nvSpPr>
        <p:spPr>
          <a:xfrm>
            <a:off x="8473625" y="6221732"/>
            <a:ext cx="263978" cy="269237"/>
          </a:xfrm>
          <a:prstGeom prst="rect">
            <a:avLst/>
          </a:prstGeom>
        </p:spPr>
        <p:txBody>
          <a:bodyPr/>
          <a:lstStyle>
            <a:lvl1pPr>
              <a:defRPr>
                <a:solidFill>
                  <a:srgbClr val="FFFFFF"/>
                </a:solidFill>
              </a:defRPr>
            </a:lvl1p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5" name="Shape 35"/>
          <p:cNvSpPr/>
          <p:nvPr>
            <p:ph type="sldNum" sz="quarter" idx="2"/>
          </p:nvPr>
        </p:nvSpPr>
        <p:spPr>
          <a:xfrm>
            <a:off x="11318425" y="6404294"/>
            <a:ext cx="263978" cy="269237"/>
          </a:xfrm>
          <a:prstGeom prst="rect">
            <a:avLst/>
          </a:prstGeom>
        </p:spPr>
        <p:txBody>
          <a:bodyPr/>
          <a:lstStyle>
            <a:lvl1pPr>
              <a:defRPr>
                <a:solidFill>
                  <a:srgbClr val="898989"/>
                </a:solidFill>
              </a:defRPr>
            </a:lvl1p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42" name="Shape 42"/>
          <p:cNvSpPr/>
          <p:nvPr>
            <p:ph type="title" hasCustomPrompt="1"/>
          </p:nvPr>
        </p:nvSpPr>
        <p:spPr>
          <a:xfrm>
            <a:off x="1524000" y="1122362"/>
            <a:ext cx="9144000" cy="2387601"/>
          </a:xfrm>
          <a:prstGeom prst="rect">
            <a:avLst/>
          </a:prstGeom>
        </p:spPr>
        <p:txBody>
          <a:bodyPr anchor="b"/>
          <a:lstStyle>
            <a:lvl1pPr algn="ctr">
              <a:defRPr sz="6000"/>
            </a:lvl1pPr>
          </a:lstStyle>
          <a:p>
            <a:r>
              <a:t>大標題文字</a:t>
            </a:r>
          </a:p>
        </p:txBody>
      </p:sp>
      <p:sp>
        <p:nvSpPr>
          <p:cNvPr id="43" name="Shape 43"/>
          <p:cNvSpPr/>
          <p:nvPr>
            <p:ph type="body" sz="quarter" idx="1" hasCustomPrompt="1"/>
          </p:nvPr>
        </p:nvSpPr>
        <p:spPr>
          <a:xfrm>
            <a:off x="1524000" y="3602037"/>
            <a:ext cx="9144000" cy="1655768"/>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內文層級一</a:t>
            </a:r>
          </a:p>
          <a:p>
            <a:pPr lvl="1"/>
            <a:r>
              <a:t>內文層級二</a:t>
            </a:r>
          </a:p>
          <a:p>
            <a:pPr lvl="2"/>
            <a:r>
              <a:t>內文層級三</a:t>
            </a:r>
          </a:p>
          <a:p>
            <a:pPr lvl="3"/>
            <a:r>
              <a:t>內文層級四</a:t>
            </a:r>
          </a:p>
          <a:p>
            <a:pPr lvl="4"/>
            <a:r>
              <a:t>內文層級五</a:t>
            </a:r>
          </a:p>
        </p:txBody>
      </p:sp>
      <p:sp>
        <p:nvSpPr>
          <p:cNvPr id="44" name="Shape 44"/>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51" name="Shape 51"/>
          <p:cNvSpPr/>
          <p:nvPr>
            <p:ph type="title" hasCustomPrompt="1"/>
          </p:nvPr>
        </p:nvSpPr>
        <p:spPr>
          <a:prstGeom prst="rect">
            <a:avLst/>
          </a:prstGeom>
        </p:spPr>
        <p:txBody>
          <a:bodyPr/>
          <a:lstStyle/>
          <a:p>
            <a:r>
              <a:t>大標題文字</a:t>
            </a:r>
          </a:p>
        </p:txBody>
      </p:sp>
      <p:sp>
        <p:nvSpPr>
          <p:cNvPr id="52" name="Shape 52"/>
          <p:cNvSpPr/>
          <p:nvPr>
            <p:ph type="body" idx="1" hasCustomPrompt="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53" name="Shape 53"/>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60" name="Shape 60"/>
          <p:cNvSpPr/>
          <p:nvPr>
            <p:ph type="title" hasCustomPrompt="1"/>
          </p:nvPr>
        </p:nvSpPr>
        <p:spPr>
          <a:prstGeom prst="rect">
            <a:avLst/>
          </a:prstGeom>
        </p:spPr>
        <p:txBody>
          <a:bodyPr/>
          <a:lstStyle/>
          <a:p>
            <a:r>
              <a:t>大標題文字</a:t>
            </a:r>
          </a:p>
        </p:txBody>
      </p:sp>
      <p:sp>
        <p:nvSpPr>
          <p:cNvPr id="61" name="Shape 61"/>
          <p:cNvSpPr/>
          <p:nvPr>
            <p:ph type="body" idx="1" hasCustomPrompt="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62" name="Shape 62"/>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69" name="Shape 69"/>
          <p:cNvSpPr/>
          <p:nvPr>
            <p:ph type="title" hasCustomPrompt="1"/>
          </p:nvPr>
        </p:nvSpPr>
        <p:spPr>
          <a:xfrm>
            <a:off x="609600" y="274638"/>
            <a:ext cx="10972800" cy="1143001"/>
          </a:xfrm>
          <a:prstGeom prst="rect">
            <a:avLst/>
          </a:prstGeom>
        </p:spPr>
        <p:txBody>
          <a:bodyPr/>
          <a:lstStyle>
            <a:lvl1pPr algn="ctr" defTabSz="456565">
              <a:defRPr>
                <a:latin typeface="+mn-lt"/>
                <a:ea typeface="+mn-ea"/>
                <a:cs typeface="+mn-cs"/>
                <a:sym typeface="Calibri" panose="020F0502020204030204"/>
              </a:defRPr>
            </a:lvl1pPr>
          </a:lstStyle>
          <a:p>
            <a:r>
              <a:t>大標題文字</a:t>
            </a:r>
          </a:p>
        </p:txBody>
      </p:sp>
      <p:sp>
        <p:nvSpPr>
          <p:cNvPr id="70" name="Shape 70"/>
          <p:cNvSpPr/>
          <p:nvPr>
            <p:ph type="body" idx="1" hasCustomPrompt="1"/>
          </p:nvPr>
        </p:nvSpPr>
        <p:spPr>
          <a:xfrm>
            <a:off x="609600" y="1600202"/>
            <a:ext cx="10972800" cy="4525963"/>
          </a:xfrm>
          <a:prstGeom prst="rect">
            <a:avLst/>
          </a:prstGeom>
        </p:spPr>
        <p:txBody>
          <a:bodyPr/>
          <a:lstStyle>
            <a:lvl1pPr marL="342900" indent="-342900" defTabSz="456565">
              <a:spcBef>
                <a:spcPts val="700"/>
              </a:spcBef>
              <a:defRPr sz="3200"/>
            </a:lvl1pPr>
            <a:lvl2pPr marL="783590" indent="-326390" defTabSz="456565">
              <a:spcBef>
                <a:spcPts val="700"/>
              </a:spcBef>
              <a:buChar char="–"/>
              <a:defRPr sz="3200"/>
            </a:lvl2pPr>
            <a:lvl3pPr marL="1219200" indent="-304800" defTabSz="456565">
              <a:spcBef>
                <a:spcPts val="700"/>
              </a:spcBef>
              <a:defRPr sz="3200"/>
            </a:lvl3pPr>
            <a:lvl4pPr marL="1737360" indent="-365760" defTabSz="456565">
              <a:spcBef>
                <a:spcPts val="700"/>
              </a:spcBef>
              <a:buChar char="–"/>
              <a:defRPr sz="3200"/>
            </a:lvl4pPr>
            <a:lvl5pPr marL="2194560" indent="-365760" defTabSz="456565">
              <a:spcBef>
                <a:spcPts val="700"/>
              </a:spcBef>
              <a:buChar char="»"/>
              <a:defRPr sz="3200"/>
            </a:lvl5pPr>
          </a:lstStyle>
          <a:p>
            <a:r>
              <a:t>內文層級一</a:t>
            </a:r>
          </a:p>
          <a:p>
            <a:pPr lvl="1"/>
            <a:r>
              <a:t>內文層級二</a:t>
            </a:r>
          </a:p>
          <a:p>
            <a:pPr lvl="2"/>
            <a:r>
              <a:t>內文層級三</a:t>
            </a:r>
          </a:p>
          <a:p>
            <a:pPr lvl="3"/>
            <a:r>
              <a:t>內文層級四</a:t>
            </a:r>
          </a:p>
          <a:p>
            <a:pPr lvl="4"/>
            <a:r>
              <a:t>內文層級五</a:t>
            </a:r>
          </a:p>
        </p:txBody>
      </p:sp>
      <p:sp>
        <p:nvSpPr>
          <p:cNvPr id="71" name="Shape 71"/>
          <p:cNvSpPr/>
          <p:nvPr>
            <p:ph type="sldNum" sz="quarter" idx="2"/>
          </p:nvPr>
        </p:nvSpPr>
        <p:spPr>
          <a:xfrm>
            <a:off x="11318425" y="6404296"/>
            <a:ext cx="263978" cy="269237"/>
          </a:xfrm>
          <a:prstGeom prst="rect">
            <a:avLst/>
          </a:prstGeom>
        </p:spPr>
        <p:txBody>
          <a:bodyPr/>
          <a:lstStyle>
            <a:lvl1pPr defTabSz="457200"/>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78" name="Shape 78"/>
          <p:cNvSpPr/>
          <p:nvPr>
            <p:ph type="title" hasCustomPrompt="1"/>
          </p:nvPr>
        </p:nvSpPr>
        <p:spPr>
          <a:prstGeom prst="rect">
            <a:avLst/>
          </a:prstGeom>
        </p:spPr>
        <p:txBody>
          <a:bodyPr/>
          <a:lstStyle/>
          <a:p>
            <a:r>
              <a:t>大標題文字</a:t>
            </a:r>
          </a:p>
        </p:txBody>
      </p:sp>
      <p:sp>
        <p:nvSpPr>
          <p:cNvPr id="79" name="Shape 79"/>
          <p:cNvSpPr/>
          <p:nvPr>
            <p:ph type="body" idx="1" hasCustomPrompt="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80" name="Shape 80"/>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p:nvPr>
            <p:ph type="title"/>
          </p:nvPr>
        </p:nvSpPr>
        <p:spPr>
          <a:xfrm>
            <a:off x="838200" y="365125"/>
            <a:ext cx="10515600" cy="1325563"/>
          </a:xfrm>
          <a:prstGeom prst="rect">
            <a:avLst/>
          </a:prstGeom>
          <a:ln w="12700">
            <a:miter lim="400000"/>
          </a:ln>
        </p:spPr>
        <p:txBody>
          <a:bodyPr lIns="45718" tIns="45718" rIns="45718" bIns="45718" anchor="ctr">
            <a:normAutofit/>
          </a:bodyPr>
          <a:lstStyle/>
          <a:p>
            <a:r>
              <a:t>大標題文字</a:t>
            </a:r>
          </a:p>
        </p:txBody>
      </p:sp>
      <p:sp>
        <p:nvSpPr>
          <p:cNvPr id="3" name="Shape 3"/>
          <p:cNvSpPr/>
          <p:nvPr>
            <p:ph type="body" idx="1"/>
          </p:nvPr>
        </p:nvSpPr>
        <p:spPr>
          <a:xfrm>
            <a:off x="838200" y="1825625"/>
            <a:ext cx="10515600" cy="4351338"/>
          </a:xfrm>
          <a:prstGeom prst="rect">
            <a:avLst/>
          </a:prstGeom>
          <a:ln w="12700">
            <a:miter lim="400000"/>
          </a:ln>
        </p:spPr>
        <p:txBody>
          <a:bodyPr lIns="45718" tIns="45718" rIns="45718" bIns="45718">
            <a:normAutofit/>
          </a:bodyPr>
          <a:lstStyle/>
          <a:p>
            <a:r>
              <a:t>內文層級一</a:t>
            </a:r>
          </a:p>
          <a:p>
            <a:pPr lvl="1"/>
            <a:r>
              <a:t>內文層級二</a:t>
            </a:r>
          </a:p>
          <a:p>
            <a:pPr lvl="2"/>
            <a:r>
              <a:t>內文層級三</a:t>
            </a:r>
          </a:p>
          <a:p>
            <a:pPr lvl="3"/>
            <a:r>
              <a:t>內文層級四</a:t>
            </a:r>
          </a:p>
          <a:p>
            <a:pPr lvl="4"/>
            <a:r>
              <a:t>內文層級五</a:t>
            </a:r>
          </a:p>
        </p:txBody>
      </p:sp>
      <p:sp>
        <p:nvSpPr>
          <p:cNvPr id="4" name="Shape 4"/>
          <p:cNvSpPr/>
          <p:nvPr>
            <p:ph type="sldNum" sz="quarter" idx="2"/>
          </p:nvPr>
        </p:nvSpPr>
        <p:spPr>
          <a:xfrm>
            <a:off x="11089825" y="6404294"/>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panose="020F0302020204030204"/>
          <a:ea typeface="Calibri Light" panose="020F0302020204030204"/>
          <a:cs typeface="Calibri Light" panose="020F0302020204030204"/>
          <a:sym typeface="Calibri Light" panose="020F03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mn-lt"/>
          <a:ea typeface="+mn-ea"/>
          <a:cs typeface="+mn-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3" Type="http://schemas.openxmlformats.org/officeDocument/2006/relationships/slideLayout" Target="../slideLayouts/slideLayout3.xml"/><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5.png"/><Relationship Id="rId2" Type="http://schemas.openxmlformats.org/officeDocument/2006/relationships/image" Target="../media/image56.png"/><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5.png"/><Relationship Id="rId1"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6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1.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jpeg"/><Relationship Id="rId2" Type="http://schemas.openxmlformats.org/officeDocument/2006/relationships/image" Target="../media/image72.GIF"/><Relationship Id="rId1"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7.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9.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80.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81.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8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4.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9.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92.png"/><Relationship Id="rId1" Type="http://schemas.openxmlformats.org/officeDocument/2006/relationships/image" Target="../media/image9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4.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7.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3.jpg"/>
          <p:cNvPicPr>
            <a:picLocks noChangeAspect="1"/>
          </p:cNvPicPr>
          <p:nvPr/>
        </p:nvPicPr>
        <p:blipFill>
          <a:blip r:embed="rId1"/>
          <a:stretch>
            <a:fillRect/>
          </a:stretch>
        </p:blipFill>
        <p:spPr>
          <a:xfrm>
            <a:off x="0" y="5759"/>
            <a:ext cx="12192000" cy="6846480"/>
          </a:xfrm>
          <a:prstGeom prst="rect">
            <a:avLst/>
          </a:prstGeom>
          <a:ln w="12700">
            <a:miter lim="400000"/>
            <a:headEnd/>
            <a:tailEnd/>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p:nvPr/>
        </p:nvSpPr>
        <p:spPr>
          <a:xfrm>
            <a:off x="217716" y="145143"/>
            <a:ext cx="9811657" cy="447037"/>
          </a:xfrm>
          <a:prstGeom prst="rect">
            <a:avLst/>
          </a:prstGeom>
          <a:ln w="12700">
            <a:miter lim="400000"/>
          </a:ln>
        </p:spPr>
        <p:txBody>
          <a:bodyPr lIns="45718" tIns="45718" rIns="45718" bIns="45718">
            <a:spAutoFit/>
          </a:bodyPr>
          <a:lstStyle>
            <a:lvl1pPr defTabSz="913765">
              <a:defRPr sz="2400">
                <a:solidFill>
                  <a:srgbClr val="FF0000"/>
                </a:solidFill>
              </a:defRPr>
            </a:lvl1pPr>
          </a:lstStyle>
          <a:p>
            <a:r>
              <a:t>CR RANKING</a:t>
            </a:r>
          </a:p>
        </p:txBody>
      </p:sp>
      <p:pic>
        <p:nvPicPr>
          <p:cNvPr id="270" name="image32.png"/>
          <p:cNvPicPr>
            <a:picLocks noChangeAspect="1"/>
          </p:cNvPicPr>
          <p:nvPr/>
        </p:nvPicPr>
        <p:blipFill>
          <a:blip r:embed="rId1"/>
          <a:stretch>
            <a:fillRect/>
          </a:stretch>
        </p:blipFill>
        <p:spPr>
          <a:xfrm>
            <a:off x="6726746" y="227282"/>
            <a:ext cx="5278184" cy="6403439"/>
          </a:xfrm>
          <a:prstGeom prst="rect">
            <a:avLst/>
          </a:prstGeom>
          <a:ln w="12700">
            <a:miter lim="400000"/>
            <a:headEnd/>
            <a:tailEnd/>
          </a:ln>
        </p:spPr>
      </p:pic>
      <p:sp>
        <p:nvSpPr>
          <p:cNvPr id="271" name="Shape 271"/>
          <p:cNvSpPr/>
          <p:nvPr/>
        </p:nvSpPr>
        <p:spPr>
          <a:xfrm>
            <a:off x="3738087" y="1790835"/>
            <a:ext cx="2770911" cy="3304537"/>
          </a:xfrm>
          <a:prstGeom prst="rect">
            <a:avLst/>
          </a:prstGeom>
          <a:ln w="12700">
            <a:miter lim="400000"/>
          </a:ln>
        </p:spPr>
        <p:txBody>
          <a:bodyPr lIns="45718" tIns="45718" rIns="45718" bIns="45718">
            <a:spAutoFit/>
          </a:bodyPr>
          <a:lstStyle/>
          <a:p>
            <a:pPr algn="ctr" defTabSz="913765">
              <a:defRPr sz="6600" b="1">
                <a:solidFill>
                  <a:srgbClr val="FFFFFF"/>
                </a:solidFill>
                <a:effectLst>
                  <a:outerShdw blurRad="38100" dist="38100" dir="2700000" rotWithShape="0">
                    <a:srgbClr val="000000">
                      <a:alpha val="43137"/>
                    </a:srgbClr>
                  </a:outerShdw>
                </a:effectLst>
              </a:defRPr>
            </a:pPr>
            <a:r>
              <a:t>#1 </a:t>
            </a:r>
          </a:p>
          <a:p>
            <a:pPr algn="ctr" defTabSz="913765">
              <a:defRPr sz="4400">
                <a:solidFill>
                  <a:srgbClr val="FFFFFF"/>
                </a:solidFill>
                <a:effectLst>
                  <a:outerShdw blurRad="38100" dist="38100" dir="2700000" rotWithShape="0">
                    <a:srgbClr val="000000">
                      <a:alpha val="43137"/>
                    </a:srgbClr>
                  </a:outerShdw>
                </a:effectLst>
              </a:defRPr>
            </a:pPr>
            <a:r>
              <a:t>Rated Headphone</a:t>
            </a:r>
          </a:p>
          <a:p>
            <a:pPr algn="ctr" defTabSz="913765">
              <a:defRPr sz="2000" i="1">
                <a:solidFill>
                  <a:srgbClr val="FFFFFF"/>
                </a:solidFill>
              </a:defRPr>
            </a:pPr>
            <a:r>
              <a:t>July 2016 Issue</a:t>
            </a:r>
          </a:p>
        </p:txBody>
      </p:sp>
      <p:pic>
        <p:nvPicPr>
          <p:cNvPr id="272" name="image33.png"/>
          <p:cNvPicPr>
            <a:picLocks noChangeAspect="1"/>
          </p:cNvPicPr>
          <p:nvPr/>
        </p:nvPicPr>
        <p:blipFill>
          <a:blip r:embed="rId2"/>
          <a:stretch>
            <a:fillRect/>
          </a:stretch>
        </p:blipFill>
        <p:spPr>
          <a:xfrm>
            <a:off x="217713" y="227279"/>
            <a:ext cx="3185649" cy="1471222"/>
          </a:xfrm>
          <a:prstGeom prst="rect">
            <a:avLst/>
          </a:prstGeom>
          <a:ln w="12700">
            <a:miter lim="400000"/>
            <a:headEnd/>
            <a:tailEnd/>
          </a:ln>
        </p:spPr>
      </p:pic>
      <p:pic>
        <p:nvPicPr>
          <p:cNvPr id="273" name="image34.jpg"/>
          <p:cNvPicPr>
            <a:picLocks noChangeAspect="1"/>
          </p:cNvPicPr>
          <p:nvPr/>
        </p:nvPicPr>
        <p:blipFill>
          <a:blip r:embed="rId3"/>
          <a:stretch>
            <a:fillRect/>
          </a:stretch>
        </p:blipFill>
        <p:spPr>
          <a:xfrm>
            <a:off x="262109" y="2200455"/>
            <a:ext cx="3163744" cy="4181875"/>
          </a:xfrm>
          <a:prstGeom prst="rect">
            <a:avLst/>
          </a:prstGeom>
          <a:ln w="12700">
            <a:miter lim="400000"/>
            <a:headEnd/>
            <a:tailEnd/>
          </a:ln>
        </p:spPr>
      </p:pic>
      <p:sp>
        <p:nvSpPr>
          <p:cNvPr id="274" name="Shape 274"/>
          <p:cNvSpPr/>
          <p:nvPr/>
        </p:nvSpPr>
        <p:spPr>
          <a:xfrm>
            <a:off x="6365633" y="3294184"/>
            <a:ext cx="338624" cy="1"/>
          </a:xfrm>
          <a:prstGeom prst="line">
            <a:avLst/>
          </a:prstGeom>
          <a:ln w="76200">
            <a:solidFill>
              <a:srgbClr val="FFFF00"/>
            </a:solidFill>
            <a:tailEnd type="triangle"/>
          </a:ln>
        </p:spPr>
        <p:txBody>
          <a:bodyPr lIns="45718" tIns="45718" rIns="45718" bIns="45718"/>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35.png"/>
          <p:cNvPicPr>
            <a:picLocks noChangeAspect="1"/>
          </p:cNvPicPr>
          <p:nvPr/>
        </p:nvPicPr>
        <p:blipFill>
          <a:blip r:embed="rId1"/>
          <a:srcRect t="2889" b="4223"/>
          <a:stretch>
            <a:fillRect/>
          </a:stretch>
        </p:blipFill>
        <p:spPr>
          <a:xfrm>
            <a:off x="669452" y="0"/>
            <a:ext cx="10999758"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mage36.png"/>
          <p:cNvPicPr>
            <a:picLocks noChangeAspect="1"/>
          </p:cNvPicPr>
          <p:nvPr/>
        </p:nvPicPr>
        <p:blipFill>
          <a:blip r:embed="rId1"/>
          <a:stretch>
            <a:fillRect/>
          </a:stretch>
        </p:blipFill>
        <p:spPr>
          <a:xfrm>
            <a:off x="1015366" y="150495"/>
            <a:ext cx="10191751" cy="1847851"/>
          </a:xfrm>
          <a:prstGeom prst="rect">
            <a:avLst/>
          </a:prstGeom>
          <a:ln w="12700">
            <a:miter lim="400000"/>
            <a:headEnd/>
            <a:tailEnd/>
          </a:ln>
        </p:spPr>
      </p:pic>
      <p:pic>
        <p:nvPicPr>
          <p:cNvPr id="279" name="image37.png"/>
          <p:cNvPicPr>
            <a:picLocks noChangeAspect="1"/>
          </p:cNvPicPr>
          <p:nvPr/>
        </p:nvPicPr>
        <p:blipFill>
          <a:blip r:embed="rId2"/>
          <a:stretch>
            <a:fillRect/>
          </a:stretch>
        </p:blipFill>
        <p:spPr>
          <a:xfrm>
            <a:off x="6052763" y="2291075"/>
            <a:ext cx="5072438" cy="4469772"/>
          </a:xfrm>
          <a:prstGeom prst="rect">
            <a:avLst/>
          </a:prstGeom>
          <a:ln w="12700">
            <a:miter lim="400000"/>
            <a:headEnd/>
            <a:tailEnd/>
          </a:ln>
        </p:spPr>
      </p:pic>
      <p:pic>
        <p:nvPicPr>
          <p:cNvPr id="280" name="image38.png"/>
          <p:cNvPicPr>
            <a:picLocks noChangeAspect="1"/>
          </p:cNvPicPr>
          <p:nvPr/>
        </p:nvPicPr>
        <p:blipFill>
          <a:blip r:embed="rId3"/>
          <a:stretch>
            <a:fillRect/>
          </a:stretch>
        </p:blipFill>
        <p:spPr>
          <a:xfrm>
            <a:off x="1015366" y="3640132"/>
            <a:ext cx="4200526" cy="1771652"/>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39.png"/>
          <p:cNvPicPr>
            <a:picLocks noChangeAspect="1"/>
          </p:cNvPicPr>
          <p:nvPr/>
        </p:nvPicPr>
        <p:blipFill>
          <a:blip r:embed="rId1"/>
          <a:stretch>
            <a:fillRect/>
          </a:stretch>
        </p:blipFill>
        <p:spPr>
          <a:xfrm>
            <a:off x="175003" y="4192291"/>
            <a:ext cx="7284205" cy="1456843"/>
          </a:xfrm>
          <a:prstGeom prst="rect">
            <a:avLst/>
          </a:prstGeom>
          <a:ln w="12700">
            <a:miter lim="400000"/>
            <a:headEnd/>
            <a:tailEnd/>
          </a:ln>
        </p:spPr>
      </p:pic>
      <p:pic>
        <p:nvPicPr>
          <p:cNvPr id="283" name="image40.png"/>
          <p:cNvPicPr>
            <a:picLocks noChangeAspect="1"/>
          </p:cNvPicPr>
          <p:nvPr/>
        </p:nvPicPr>
        <p:blipFill>
          <a:blip r:embed="rId2"/>
          <a:stretch>
            <a:fillRect/>
          </a:stretch>
        </p:blipFill>
        <p:spPr>
          <a:xfrm>
            <a:off x="8088255" y="83820"/>
            <a:ext cx="3617341" cy="6682742"/>
          </a:xfrm>
          <a:prstGeom prst="rect">
            <a:avLst/>
          </a:prstGeom>
          <a:ln w="12700">
            <a:miter lim="400000"/>
            <a:headEnd/>
            <a:tailEnd/>
          </a:ln>
        </p:spPr>
      </p:pic>
      <p:pic>
        <p:nvPicPr>
          <p:cNvPr id="284" name="image41.jpg" descr="http://www.fashionxt.net/images/uploads/Digital%20Trends%20Logo.JPG"/>
          <p:cNvPicPr>
            <a:picLocks noChangeAspect="1"/>
          </p:cNvPicPr>
          <p:nvPr/>
        </p:nvPicPr>
        <p:blipFill>
          <a:blip r:embed="rId3"/>
          <a:stretch>
            <a:fillRect/>
          </a:stretch>
        </p:blipFill>
        <p:spPr>
          <a:xfrm>
            <a:off x="1104902" y="1095456"/>
            <a:ext cx="5372792" cy="2515652"/>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4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287" name="Shape 287"/>
          <p:cNvSpPr/>
          <p:nvPr/>
        </p:nvSpPr>
        <p:spPr>
          <a:xfrm>
            <a:off x="355552" y="184522"/>
            <a:ext cx="5065063"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Technology and Products</a:t>
            </a:r>
          </a:p>
        </p:txBody>
      </p:sp>
      <p:sp>
        <p:nvSpPr>
          <p:cNvPr id="288" name="Shape 288"/>
          <p:cNvSpPr/>
          <p:nvPr/>
        </p:nvSpPr>
        <p:spPr>
          <a:xfrm>
            <a:off x="-9" y="759478"/>
            <a:ext cx="12192015" cy="14002"/>
          </a:xfrm>
          <a:prstGeom prst="line">
            <a:avLst/>
          </a:prstGeom>
          <a:ln w="12700">
            <a:solidFill>
              <a:srgbClr val="FF0000"/>
            </a:solidFill>
            <a:miter/>
          </a:ln>
        </p:spPr>
        <p:txBody>
          <a:bodyPr lIns="45718" tIns="45718" rIns="45718" bIns="45718"/>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43.png"/>
          <p:cNvPicPr>
            <a:picLocks noChangeAspect="1"/>
          </p:cNvPicPr>
          <p:nvPr/>
        </p:nvPicPr>
        <p:blipFill>
          <a:blip r:embed="rId1"/>
          <a:srcRect l="11505" t="19483" r="16688" b="28777"/>
          <a:stretch>
            <a:fillRect/>
          </a:stretch>
        </p:blipFill>
        <p:spPr>
          <a:xfrm>
            <a:off x="2492423" y="1125446"/>
            <a:ext cx="1898734" cy="853486"/>
          </a:xfrm>
          <a:prstGeom prst="rect">
            <a:avLst/>
          </a:prstGeom>
          <a:ln w="12700">
            <a:miter lim="400000"/>
            <a:headEnd/>
            <a:tailEnd/>
          </a:ln>
        </p:spPr>
      </p:pic>
      <p:sp>
        <p:nvSpPr>
          <p:cNvPr id="291" name="Shape 291"/>
          <p:cNvSpPr/>
          <p:nvPr/>
        </p:nvSpPr>
        <p:spPr>
          <a:xfrm>
            <a:off x="471146" y="3237002"/>
            <a:ext cx="1827104" cy="533401"/>
          </a:xfrm>
          <a:prstGeom prst="rect">
            <a:avLst/>
          </a:prstGeom>
          <a:ln w="12700">
            <a:miter lim="400000"/>
          </a:ln>
        </p:spPr>
        <p:txBody>
          <a:bodyPr lIns="50800" tIns="50800" rIns="50800" bIns="50800" anchor="ctr">
            <a:spAutoFit/>
          </a:bodyPr>
          <a:lstStyle/>
          <a:p>
            <a:pPr algn="r">
              <a:defRPr sz="140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Fashionable Smart Devices </a:t>
            </a:r>
          </a:p>
        </p:txBody>
      </p:sp>
      <p:sp>
        <p:nvSpPr>
          <p:cNvPr id="292" name="Shape 292"/>
          <p:cNvSpPr/>
          <p:nvPr/>
        </p:nvSpPr>
        <p:spPr>
          <a:xfrm>
            <a:off x="432754" y="1712230"/>
            <a:ext cx="1865497" cy="533401"/>
          </a:xfrm>
          <a:prstGeom prst="rect">
            <a:avLst/>
          </a:prstGeom>
          <a:ln w="12700">
            <a:miter lim="400000"/>
          </a:ln>
        </p:spPr>
        <p:txBody>
          <a:bodyPr lIns="50800" tIns="50800" rIns="50800" bIns="50800" anchor="ctr">
            <a:spAutoFit/>
          </a:bodyPr>
          <a:lstStyle/>
          <a:p>
            <a:pPr algn="r">
              <a:defRPr sz="140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Patented</a:t>
            </a:r>
            <a:endParaRPr>
              <a:solidFill>
                <a:srgbClr val="FFFFFF"/>
              </a:solidFill>
            </a:endParaRPr>
          </a:p>
          <a:p>
            <a:pPr algn="r">
              <a:defRPr sz="140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Acoustic Technology</a:t>
            </a:r>
          </a:p>
        </p:txBody>
      </p:sp>
      <p:sp>
        <p:nvSpPr>
          <p:cNvPr id="293" name="Shape 293"/>
          <p:cNvSpPr/>
          <p:nvPr/>
        </p:nvSpPr>
        <p:spPr>
          <a:xfrm>
            <a:off x="733462" y="5259283"/>
            <a:ext cx="1564789" cy="317501"/>
          </a:xfrm>
          <a:prstGeom prst="rect">
            <a:avLst/>
          </a:prstGeom>
          <a:ln w="12700">
            <a:miter lim="400000"/>
          </a:ln>
        </p:spPr>
        <p:txBody>
          <a:bodyPr lIns="50800" tIns="50800" rIns="50800" bIns="50800" anchor="ctr">
            <a:spAutoFit/>
          </a:bodyPr>
          <a:lstStyle>
            <a:lvl1pPr algn="r">
              <a:defRPr sz="140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IOT Eco System</a:t>
            </a:r>
          </a:p>
        </p:txBody>
      </p:sp>
      <p:sp>
        <p:nvSpPr>
          <p:cNvPr id="294" name="Shape 294"/>
          <p:cNvSpPr/>
          <p:nvPr/>
        </p:nvSpPr>
        <p:spPr>
          <a:xfrm>
            <a:off x="2536222" y="2129433"/>
            <a:ext cx="1862428" cy="152401"/>
          </a:xfrm>
          <a:prstGeom prst="rect">
            <a:avLst/>
          </a:prstGeom>
          <a:ln w="12700">
            <a:miter lim="400000"/>
          </a:ln>
        </p:spPr>
        <p:txBody>
          <a:bodyPr lIns="0" tIns="0" rIns="0" bIns="0" anchor="ctr">
            <a:spAutoFit/>
          </a:bodyPr>
          <a:lstStyle/>
          <a:p>
            <a: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Metal Composite Diaphragm</a:t>
            </a:r>
          </a:p>
        </p:txBody>
      </p:sp>
      <p:sp>
        <p:nvSpPr>
          <p:cNvPr id="295" name="Shape 295"/>
          <p:cNvSpPr/>
          <p:nvPr/>
        </p:nvSpPr>
        <p:spPr>
          <a:xfrm>
            <a:off x="4467490" y="2129433"/>
            <a:ext cx="2246044"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Multi Drivers Headphones</a:t>
            </a:r>
          </a:p>
        </p:txBody>
      </p:sp>
      <p:sp>
        <p:nvSpPr>
          <p:cNvPr id="296" name="Shape 296"/>
          <p:cNvSpPr/>
          <p:nvPr/>
        </p:nvSpPr>
        <p:spPr>
          <a:xfrm>
            <a:off x="6984402" y="2129433"/>
            <a:ext cx="1469130"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Subjective Acoustic  </a:t>
            </a:r>
          </a:p>
        </p:txBody>
      </p:sp>
      <p:sp>
        <p:nvSpPr>
          <p:cNvPr id="297" name="Shape 297"/>
          <p:cNvSpPr/>
          <p:nvPr/>
        </p:nvSpPr>
        <p:spPr>
          <a:xfrm>
            <a:off x="2688644" y="3696280"/>
            <a:ext cx="1478652"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Headphones +tracking </a:t>
            </a:r>
          </a:p>
        </p:txBody>
      </p:sp>
      <p:sp>
        <p:nvSpPr>
          <p:cNvPr id="298" name="Shape 298"/>
          <p:cNvSpPr/>
          <p:nvPr/>
        </p:nvSpPr>
        <p:spPr>
          <a:xfrm>
            <a:off x="4388682" y="3696280"/>
            <a:ext cx="2232430"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Fashionable audio devices</a:t>
            </a:r>
          </a:p>
        </p:txBody>
      </p:sp>
      <p:sp>
        <p:nvSpPr>
          <p:cNvPr id="299" name="Shape 299"/>
          <p:cNvSpPr/>
          <p:nvPr/>
        </p:nvSpPr>
        <p:spPr>
          <a:xfrm>
            <a:off x="6770906" y="3696280"/>
            <a:ext cx="1780778"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Smart Hearing Protection </a:t>
            </a:r>
          </a:p>
        </p:txBody>
      </p:sp>
      <p:sp>
        <p:nvSpPr>
          <p:cNvPr id="300" name="Shape 300"/>
          <p:cNvSpPr/>
          <p:nvPr/>
        </p:nvSpPr>
        <p:spPr>
          <a:xfrm>
            <a:off x="2834235" y="5950211"/>
            <a:ext cx="2334665" cy="152401"/>
          </a:xfrm>
          <a:prstGeom prst="rect">
            <a:avLst/>
          </a:prstGeom>
          <a:ln w="12700">
            <a:miter lim="400000"/>
          </a:ln>
        </p:spPr>
        <p:txBody>
          <a:bodyPr lIns="0" tIns="0" rIns="0" bIns="0" anchor="ctr">
            <a:spAutoFit/>
          </a:bodyPr>
          <a:lstStyle/>
          <a:p>
            <a:pP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IOT Headphones</a:t>
            </a:r>
          </a:p>
        </p:txBody>
      </p:sp>
      <p:sp>
        <p:nvSpPr>
          <p:cNvPr id="301" name="Shape 301"/>
          <p:cNvSpPr/>
          <p:nvPr/>
        </p:nvSpPr>
        <p:spPr>
          <a:xfrm>
            <a:off x="5095702" y="5950211"/>
            <a:ext cx="926748" cy="152401"/>
          </a:xfrm>
          <a:prstGeom prst="rect">
            <a:avLst/>
          </a:prstGeom>
          <a:ln w="12700">
            <a:miter lim="400000"/>
          </a:ln>
        </p:spPr>
        <p:txBody>
          <a:bodyPr lIns="0" tIns="0" rIns="0" bIns="0" anchor="ctr">
            <a:spAutoFit/>
          </a:bodyPr>
          <a:lstStyle/>
          <a:p>
            <a:pP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IOT Speaker</a:t>
            </a:r>
          </a:p>
        </p:txBody>
      </p:sp>
      <p:sp>
        <p:nvSpPr>
          <p:cNvPr id="302" name="Shape 302"/>
          <p:cNvSpPr/>
          <p:nvPr/>
        </p:nvSpPr>
        <p:spPr>
          <a:xfrm>
            <a:off x="7231598" y="5950211"/>
            <a:ext cx="926748"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IOT Toys</a:t>
            </a:r>
          </a:p>
        </p:txBody>
      </p:sp>
      <p:sp>
        <p:nvSpPr>
          <p:cNvPr id="303" name="Shape 303"/>
          <p:cNvSpPr/>
          <p:nvPr/>
        </p:nvSpPr>
        <p:spPr>
          <a:xfrm>
            <a:off x="9004011" y="2129433"/>
            <a:ext cx="1335092"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ANC Headphones</a:t>
            </a:r>
          </a:p>
        </p:txBody>
      </p:sp>
      <p:sp>
        <p:nvSpPr>
          <p:cNvPr id="304" name="Shape 304"/>
          <p:cNvSpPr/>
          <p:nvPr/>
        </p:nvSpPr>
        <p:spPr>
          <a:xfrm>
            <a:off x="8863168" y="3696280"/>
            <a:ext cx="1838945"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Dual System Compatible </a:t>
            </a:r>
          </a:p>
        </p:txBody>
      </p:sp>
      <p:sp>
        <p:nvSpPr>
          <p:cNvPr id="305" name="Shape 305"/>
          <p:cNvSpPr/>
          <p:nvPr/>
        </p:nvSpPr>
        <p:spPr>
          <a:xfrm>
            <a:off x="9078445" y="5950211"/>
            <a:ext cx="1443069" cy="152401"/>
          </a:xfrm>
          <a:prstGeom prst="rect">
            <a:avLst/>
          </a:prstGeom>
          <a:ln w="12700">
            <a:miter lim="400000"/>
          </a:ln>
        </p:spPr>
        <p:txBody>
          <a:bodyPr lIns="0" tIns="0" rIns="0" bIns="0" anchor="ctr">
            <a:spAutoFit/>
          </a:bodyPr>
          <a:lstStyle>
            <a:lvl1pPr algn="ctr">
              <a:defRPr sz="10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Music Social Media</a:t>
            </a:r>
          </a:p>
        </p:txBody>
      </p:sp>
      <p:pic>
        <p:nvPicPr>
          <p:cNvPr id="306" name="image44.png" descr="explo-2.png"/>
          <p:cNvPicPr>
            <a:picLocks noChangeAspect="1"/>
          </p:cNvPicPr>
          <p:nvPr/>
        </p:nvPicPr>
        <p:blipFill>
          <a:blip r:embed="rId2"/>
          <a:stretch>
            <a:fillRect/>
          </a:stretch>
        </p:blipFill>
        <p:spPr>
          <a:xfrm>
            <a:off x="4761841" y="1045924"/>
            <a:ext cx="1794942" cy="1009658"/>
          </a:xfrm>
          <a:prstGeom prst="rect">
            <a:avLst/>
          </a:prstGeom>
          <a:ln w="12700">
            <a:miter lim="400000"/>
            <a:headEnd/>
            <a:tailEnd/>
          </a:ln>
        </p:spPr>
      </p:pic>
      <p:pic>
        <p:nvPicPr>
          <p:cNvPr id="307" name="image45.png" descr="1.png"/>
          <p:cNvPicPr>
            <a:picLocks noChangeAspect="1"/>
          </p:cNvPicPr>
          <p:nvPr/>
        </p:nvPicPr>
        <p:blipFill>
          <a:blip r:embed="rId3"/>
          <a:stretch>
            <a:fillRect/>
          </a:stretch>
        </p:blipFill>
        <p:spPr>
          <a:xfrm>
            <a:off x="6858344" y="3081476"/>
            <a:ext cx="1693341" cy="603259"/>
          </a:xfrm>
          <a:prstGeom prst="rect">
            <a:avLst/>
          </a:prstGeom>
          <a:ln w="12700">
            <a:miter lim="400000"/>
            <a:headEnd/>
            <a:tailEnd/>
          </a:ln>
        </p:spPr>
      </p:pic>
      <p:pic>
        <p:nvPicPr>
          <p:cNvPr id="308" name="image46.png"/>
          <p:cNvPicPr>
            <a:picLocks noChangeAspect="1"/>
          </p:cNvPicPr>
          <p:nvPr/>
        </p:nvPicPr>
        <p:blipFill>
          <a:blip r:embed="rId4"/>
          <a:stretch>
            <a:fillRect/>
          </a:stretch>
        </p:blipFill>
        <p:spPr>
          <a:xfrm rot="16200000">
            <a:off x="9592595" y="2597798"/>
            <a:ext cx="427721" cy="1456020"/>
          </a:xfrm>
          <a:prstGeom prst="rect">
            <a:avLst/>
          </a:prstGeom>
          <a:ln w="12700">
            <a:miter lim="400000"/>
            <a:headEnd/>
            <a:tailEnd/>
          </a:ln>
        </p:spPr>
      </p:pic>
      <p:sp>
        <p:nvSpPr>
          <p:cNvPr id="309" name="Shape 309"/>
          <p:cNvSpPr/>
          <p:nvPr/>
        </p:nvSpPr>
        <p:spPr>
          <a:xfrm>
            <a:off x="-11" y="686620"/>
            <a:ext cx="12192019" cy="62"/>
          </a:xfrm>
          <a:prstGeom prst="line">
            <a:avLst/>
          </a:prstGeom>
          <a:ln w="12700">
            <a:solidFill>
              <a:srgbClr val="FF0000"/>
            </a:solidFill>
            <a:miter/>
          </a:ln>
        </p:spPr>
        <p:txBody>
          <a:bodyPr lIns="45718" tIns="45718" rIns="45718" bIns="45718"/>
          <a:lstStyle/>
          <a:p/>
        </p:txBody>
      </p:sp>
      <p:sp>
        <p:nvSpPr>
          <p:cNvPr id="310" name="Shape 310"/>
          <p:cNvSpPr/>
          <p:nvPr/>
        </p:nvSpPr>
        <p:spPr>
          <a:xfrm>
            <a:off x="9140898" y="5184216"/>
            <a:ext cx="1331113" cy="410009"/>
          </a:xfrm>
          <a:prstGeom prst="roundRect">
            <a:avLst>
              <a:gd name="adj" fmla="val 16667"/>
            </a:avLst>
          </a:prstGeom>
          <a:solidFill>
            <a:srgbClr val="EDEDED"/>
          </a:solidFill>
          <a:ln w="12700">
            <a:miter lim="400000"/>
          </a:ln>
        </p:spPr>
        <p:txBody>
          <a:bodyPr lIns="45718" tIns="45718" rIns="45718" bIns="45718" anchor="ctr"/>
          <a:lstStyle/>
          <a:p>
            <a:pPr algn="ctr">
              <a:defRPr>
                <a:solidFill>
                  <a:srgbClr val="414141"/>
                </a:solidFill>
              </a:defRPr>
            </a:pPr>
          </a:p>
        </p:txBody>
      </p:sp>
      <p:pic>
        <p:nvPicPr>
          <p:cNvPr id="311" name="image47.png"/>
          <p:cNvPicPr>
            <a:picLocks noChangeAspect="1"/>
          </p:cNvPicPr>
          <p:nvPr/>
        </p:nvPicPr>
        <p:blipFill>
          <a:blip r:embed="rId5"/>
          <a:stretch>
            <a:fillRect/>
          </a:stretch>
        </p:blipFill>
        <p:spPr>
          <a:xfrm>
            <a:off x="9062167" y="5183290"/>
            <a:ext cx="1639944" cy="469488"/>
          </a:xfrm>
          <a:prstGeom prst="rect">
            <a:avLst/>
          </a:prstGeom>
          <a:ln w="12700">
            <a:miter lim="400000"/>
            <a:headEnd/>
            <a:tailEnd/>
          </a:ln>
        </p:spPr>
      </p:pic>
      <p:sp>
        <p:nvSpPr>
          <p:cNvPr id="312" name="Shape 312"/>
          <p:cNvSpPr/>
          <p:nvPr/>
        </p:nvSpPr>
        <p:spPr>
          <a:xfrm>
            <a:off x="322660" y="131006"/>
            <a:ext cx="5533610"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Technology and Products</a:t>
            </a:r>
          </a:p>
        </p:txBody>
      </p:sp>
      <p:pic>
        <p:nvPicPr>
          <p:cNvPr id="313" name="image48.png"/>
          <p:cNvPicPr>
            <a:picLocks noChangeAspect="1"/>
          </p:cNvPicPr>
          <p:nvPr/>
        </p:nvPicPr>
        <p:blipFill>
          <a:blip r:embed="rId6"/>
          <a:stretch>
            <a:fillRect/>
          </a:stretch>
        </p:blipFill>
        <p:spPr>
          <a:xfrm>
            <a:off x="2829648" y="2841379"/>
            <a:ext cx="1205787" cy="813907"/>
          </a:xfrm>
          <a:prstGeom prst="rect">
            <a:avLst/>
          </a:prstGeom>
          <a:ln w="12700">
            <a:miter lim="400000"/>
            <a:headEnd/>
            <a:tailEnd/>
          </a:ln>
        </p:spPr>
      </p:pic>
      <p:pic>
        <p:nvPicPr>
          <p:cNvPr id="314" name="image49.png"/>
          <p:cNvPicPr>
            <a:picLocks noChangeAspect="1"/>
          </p:cNvPicPr>
          <p:nvPr/>
        </p:nvPicPr>
        <p:blipFill>
          <a:blip r:embed="rId7"/>
          <a:stretch>
            <a:fillRect/>
          </a:stretch>
        </p:blipFill>
        <p:spPr>
          <a:xfrm>
            <a:off x="4652067" y="2734150"/>
            <a:ext cx="1741811" cy="866792"/>
          </a:xfrm>
          <a:prstGeom prst="rect">
            <a:avLst/>
          </a:prstGeom>
          <a:ln w="12700">
            <a:miter lim="400000"/>
            <a:headEnd/>
            <a:tailEnd/>
          </a:ln>
        </p:spPr>
      </p:pic>
      <p:sp>
        <p:nvSpPr>
          <p:cNvPr id="315" name="Shape 315"/>
          <p:cNvSpPr/>
          <p:nvPr/>
        </p:nvSpPr>
        <p:spPr>
          <a:xfrm>
            <a:off x="664736" y="2551406"/>
            <a:ext cx="10340956" cy="1"/>
          </a:xfrm>
          <a:prstGeom prst="line">
            <a:avLst/>
          </a:prstGeom>
          <a:ln w="12700">
            <a:solidFill>
              <a:srgbClr val="BABABA"/>
            </a:solidFill>
          </a:ln>
        </p:spPr>
        <p:txBody>
          <a:bodyPr lIns="45718" tIns="45718" rIns="45718" bIns="45718"/>
          <a:lstStyle/>
          <a:p/>
        </p:txBody>
      </p:sp>
      <p:sp>
        <p:nvSpPr>
          <p:cNvPr id="316" name="Shape 316"/>
          <p:cNvSpPr/>
          <p:nvPr/>
        </p:nvSpPr>
        <p:spPr>
          <a:xfrm>
            <a:off x="664736" y="4176278"/>
            <a:ext cx="10340956" cy="1"/>
          </a:xfrm>
          <a:prstGeom prst="line">
            <a:avLst/>
          </a:prstGeom>
          <a:ln w="12700">
            <a:solidFill>
              <a:srgbClr val="BABABA"/>
            </a:solidFill>
          </a:ln>
        </p:spPr>
        <p:txBody>
          <a:bodyPr lIns="45718" tIns="45718" rIns="45718" bIns="45718"/>
          <a:lstStyle/>
          <a:p/>
        </p:txBody>
      </p:sp>
      <p:sp>
        <p:nvSpPr>
          <p:cNvPr id="317" name="Shape 317"/>
          <p:cNvSpPr/>
          <p:nvPr/>
        </p:nvSpPr>
        <p:spPr>
          <a:xfrm>
            <a:off x="664736" y="6445832"/>
            <a:ext cx="10340956" cy="1"/>
          </a:xfrm>
          <a:prstGeom prst="line">
            <a:avLst/>
          </a:prstGeom>
          <a:ln w="12700">
            <a:solidFill>
              <a:srgbClr val="BABABA"/>
            </a:solidFill>
          </a:ln>
        </p:spPr>
        <p:txBody>
          <a:bodyPr lIns="45718" tIns="45718" rIns="45718" bIns="45718"/>
          <a:lstStyle/>
          <a:p/>
        </p:txBody>
      </p:sp>
      <p:pic>
        <p:nvPicPr>
          <p:cNvPr id="318" name="image50.png"/>
          <p:cNvPicPr>
            <a:picLocks noChangeAspect="1"/>
          </p:cNvPicPr>
          <p:nvPr/>
        </p:nvPicPr>
        <p:blipFill>
          <a:blip r:embed="rId8"/>
          <a:stretch>
            <a:fillRect/>
          </a:stretch>
        </p:blipFill>
        <p:spPr>
          <a:xfrm>
            <a:off x="2899644" y="4493207"/>
            <a:ext cx="931560" cy="1276236"/>
          </a:xfrm>
          <a:prstGeom prst="rect">
            <a:avLst/>
          </a:prstGeom>
          <a:ln w="12700">
            <a:miter lim="400000"/>
            <a:headEnd/>
            <a:tailEnd/>
          </a:ln>
        </p:spPr>
      </p:pic>
      <p:pic>
        <p:nvPicPr>
          <p:cNvPr id="319" name="image51.png"/>
          <p:cNvPicPr>
            <a:picLocks noChangeAspect="1"/>
          </p:cNvPicPr>
          <p:nvPr/>
        </p:nvPicPr>
        <p:blipFill>
          <a:blip r:embed="rId9"/>
          <a:stretch>
            <a:fillRect/>
          </a:stretch>
        </p:blipFill>
        <p:spPr>
          <a:xfrm>
            <a:off x="9192559" y="960577"/>
            <a:ext cx="957995" cy="1087323"/>
          </a:xfrm>
          <a:prstGeom prst="rect">
            <a:avLst/>
          </a:prstGeom>
          <a:ln w="12700">
            <a:miter lim="400000"/>
            <a:headEnd/>
            <a:tailEnd/>
          </a:ln>
        </p:spPr>
      </p:pic>
      <p:pic>
        <p:nvPicPr>
          <p:cNvPr id="320" name="image52.png"/>
          <p:cNvPicPr>
            <a:picLocks noChangeAspect="1"/>
          </p:cNvPicPr>
          <p:nvPr/>
        </p:nvPicPr>
        <p:blipFill>
          <a:blip r:embed="rId10"/>
          <a:stretch>
            <a:fillRect/>
          </a:stretch>
        </p:blipFill>
        <p:spPr>
          <a:xfrm>
            <a:off x="7026933" y="1139206"/>
            <a:ext cx="1280691" cy="851660"/>
          </a:xfrm>
          <a:prstGeom prst="rect">
            <a:avLst/>
          </a:prstGeom>
          <a:ln w="12700">
            <a:miter lim="400000"/>
            <a:headEnd/>
            <a:tailEnd/>
          </a:ln>
        </p:spPr>
      </p:pic>
      <p:pic>
        <p:nvPicPr>
          <p:cNvPr id="321" name="image53.png"/>
          <p:cNvPicPr>
            <a:picLocks noChangeAspect="1"/>
          </p:cNvPicPr>
          <p:nvPr/>
        </p:nvPicPr>
        <p:blipFill>
          <a:blip r:embed="rId11"/>
          <a:stretch>
            <a:fillRect/>
          </a:stretch>
        </p:blipFill>
        <p:spPr>
          <a:xfrm>
            <a:off x="7047587" y="4771692"/>
            <a:ext cx="1373054" cy="913081"/>
          </a:xfrm>
          <a:prstGeom prst="rect">
            <a:avLst/>
          </a:prstGeom>
          <a:ln w="12700">
            <a:miter lim="400000"/>
            <a:headEnd/>
            <a:tailEnd/>
          </a:ln>
        </p:spPr>
      </p:pic>
      <p:pic>
        <p:nvPicPr>
          <p:cNvPr id="322" name="image54.png"/>
          <p:cNvPicPr>
            <a:picLocks noChangeAspect="1"/>
          </p:cNvPicPr>
          <p:nvPr/>
        </p:nvPicPr>
        <p:blipFill>
          <a:blip r:embed="rId12"/>
          <a:stretch>
            <a:fillRect/>
          </a:stretch>
        </p:blipFill>
        <p:spPr>
          <a:xfrm>
            <a:off x="4871446" y="4601831"/>
            <a:ext cx="1104980" cy="1176399"/>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55.png"/>
          <p:cNvPicPr>
            <a:picLocks noChangeAspect="1"/>
          </p:cNvPicPr>
          <p:nvPr/>
        </p:nvPicPr>
        <p:blipFill>
          <a:blip r:embed="rId1"/>
          <a:srcRect l="11167" t="17900" r="16248" b="27595"/>
          <a:stretch>
            <a:fillRect/>
          </a:stretch>
        </p:blipFill>
        <p:spPr>
          <a:xfrm>
            <a:off x="1895668" y="2146144"/>
            <a:ext cx="8241619" cy="3860964"/>
          </a:xfrm>
          <a:prstGeom prst="rect">
            <a:avLst/>
          </a:prstGeom>
          <a:ln w="12700">
            <a:miter lim="400000"/>
            <a:headEnd/>
            <a:tailEnd/>
          </a:ln>
        </p:spPr>
      </p:pic>
      <p:sp>
        <p:nvSpPr>
          <p:cNvPr id="325" name="Shape 325"/>
          <p:cNvSpPr/>
          <p:nvPr/>
        </p:nvSpPr>
        <p:spPr>
          <a:xfrm>
            <a:off x="748208" y="592806"/>
            <a:ext cx="8235020" cy="828037"/>
          </a:xfrm>
          <a:prstGeom prst="rect">
            <a:avLst/>
          </a:prstGeom>
          <a:ln w="12700">
            <a:miter lim="400000"/>
          </a:ln>
        </p:spPr>
        <p:txBody>
          <a:bodyPr lIns="45718" tIns="45718" rIns="45718" bIns="45718">
            <a:spAutoFit/>
          </a:bodyPr>
          <a:lstStyle/>
          <a:p>
            <a:pPr>
              <a:defRPr sz="2400">
                <a:solidFill>
                  <a:srgbClr val="FFFFFF"/>
                </a:solidFill>
                <a:effectLst>
                  <a:outerShdw blurRad="38100" dist="38100" dir="2700000" rotWithShape="0">
                    <a:srgbClr val="000000">
                      <a:alpha val="43137"/>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t>Piston Acoustic Technology</a:t>
            </a:r>
          </a:p>
          <a:p>
            <a:pPr>
              <a:defRPr sz="2400">
                <a:solidFill>
                  <a:srgbClr val="FFFFFF"/>
                </a:solidFill>
                <a:effectLst>
                  <a:outerShdw blurRad="38100" dist="38100" dir="2700000" rotWithShape="0">
                    <a:srgbClr val="000000">
                      <a:alpha val="43137"/>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t>Patented Composite Layers of Diaphragm</a:t>
            </a:r>
          </a:p>
        </p:txBody>
      </p:sp>
      <p:sp>
        <p:nvSpPr>
          <p:cNvPr id="326" name="Shape 326"/>
          <p:cNvSpPr/>
          <p:nvPr/>
        </p:nvSpPr>
        <p:spPr>
          <a:xfrm>
            <a:off x="3701714" y="5868609"/>
            <a:ext cx="5370168" cy="269237"/>
          </a:xfrm>
          <a:prstGeom prst="rect">
            <a:avLst/>
          </a:prstGeom>
          <a:ln w="12700">
            <a:miter lim="400000"/>
          </a:ln>
        </p:spPr>
        <p:txBody>
          <a:bodyPr lIns="45718" tIns="45718" rIns="45718" bIns="45718">
            <a:spAutoFit/>
          </a:bodyPr>
          <a:lstStyle/>
          <a:p>
            <a:pPr algn="ctr">
              <a:defRPr sz="12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Aero-space metal composite diaphragm (Explosion Fig.)</a:t>
            </a:r>
          </a:p>
        </p:txBody>
      </p:sp>
      <p:sp>
        <p:nvSpPr>
          <p:cNvPr id="327" name="Shape 327"/>
          <p:cNvSpPr/>
          <p:nvPr/>
        </p:nvSpPr>
        <p:spPr>
          <a:xfrm>
            <a:off x="765109" y="1615129"/>
            <a:ext cx="7641774" cy="36002"/>
          </a:xfrm>
          <a:prstGeom prst="rect">
            <a:avLst/>
          </a:prstGeom>
          <a:solidFill>
            <a:srgbClr val="FF0000"/>
          </a:solidFill>
          <a:ln w="12700">
            <a:miter lim="400000"/>
          </a:ln>
        </p:spPr>
        <p:txBody>
          <a:bodyPr lIns="45718" tIns="45718" rIns="45718" bIns="45718" anchor="ctr"/>
          <a:lstStyle/>
          <a:p/>
        </p:txBody>
      </p:sp>
      <p:sp>
        <p:nvSpPr>
          <p:cNvPr id="328" name="Shape 328"/>
          <p:cNvSpPr/>
          <p:nvPr/>
        </p:nvSpPr>
        <p:spPr>
          <a:xfrm>
            <a:off x="765109" y="1763484"/>
            <a:ext cx="9078688" cy="955037"/>
          </a:xfrm>
          <a:prstGeom prst="rect">
            <a:avLst/>
          </a:prstGeom>
          <a:ln w="12700">
            <a:miter lim="400000"/>
          </a:ln>
        </p:spPr>
        <p:txBody>
          <a:bodyPr lIns="45718" tIns="45718" rIns="45718" bIns="45718">
            <a:spAutoFit/>
          </a:bodyPr>
          <a:lstStyle/>
          <a:p>
            <a:pPr>
              <a:lnSpc>
                <a:spcPct val="150000"/>
              </a:lnSpc>
              <a:defRPr sz="1400">
                <a:solidFill>
                  <a:srgbClr val="FFFFFF"/>
                </a:solidFill>
                <a:effectLst>
                  <a:outerShdw blurRad="38100" dist="38100" dir="2700000" rotWithShape="0">
                    <a:srgbClr val="000000">
                      <a:alpha val="43137"/>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t>Patented triple layer diaphragm design allows the listener to hear music as the artist originally intended. </a:t>
            </a:r>
            <a:endParaRPr>
              <a:solidFill>
                <a:srgbClr val="FDEADA"/>
              </a:solidFill>
            </a:endParaRPr>
          </a:p>
          <a:p>
            <a:pPr>
              <a:lnSpc>
                <a:spcPct val="150000"/>
              </a:lnSpc>
              <a:defRPr sz="1400">
                <a:solidFill>
                  <a:srgbClr val="FFFFFF"/>
                </a:solidFill>
                <a:effectLst>
                  <a:outerShdw blurRad="38100" dist="38100" dir="2700000" rotWithShape="0">
                    <a:srgbClr val="000000">
                      <a:alpha val="43137"/>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t>The result is clear treble, immaculate midrange, and powerful bass.</a:t>
            </a:r>
            <a:endParaRPr>
              <a:solidFill>
                <a:srgbClr val="FDEADA"/>
              </a:solidFill>
            </a:endParaRP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8.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331" name="Shape 331"/>
          <p:cNvSpPr/>
          <p:nvPr/>
        </p:nvSpPr>
        <p:spPr>
          <a:xfrm>
            <a:off x="428502" y="409470"/>
            <a:ext cx="8029001" cy="459737"/>
          </a:xfrm>
          <a:prstGeom prst="rect">
            <a:avLst/>
          </a:prstGeom>
          <a:ln w="12700">
            <a:miter lim="400000"/>
          </a:ln>
        </p:spPr>
        <p:txBody>
          <a:bodyPr lIns="45718" tIns="45718" rIns="45718" bIns="45718">
            <a:spAutoFit/>
          </a:bodyPr>
          <a:lstStyle/>
          <a:p>
            <a: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Meticulous Sound Applied with Triple Drivers</a:t>
            </a:r>
          </a:p>
        </p:txBody>
      </p:sp>
      <p:grpSp>
        <p:nvGrpSpPr>
          <p:cNvPr id="339" name="Group 339"/>
          <p:cNvGrpSpPr/>
          <p:nvPr/>
        </p:nvGrpSpPr>
        <p:grpSpPr>
          <a:xfrm>
            <a:off x="4010502" y="868232"/>
            <a:ext cx="9756991" cy="5153512"/>
            <a:chOff x="0" y="0"/>
            <a:chExt cx="9756990" cy="5153511"/>
          </a:xfrm>
        </p:grpSpPr>
        <p:pic>
          <p:nvPicPr>
            <p:cNvPr id="332" name="image56.png"/>
            <p:cNvPicPr>
              <a:picLocks noChangeAspect="1"/>
            </p:cNvPicPr>
            <p:nvPr/>
          </p:nvPicPr>
          <p:blipFill>
            <a:blip r:embed="rId2"/>
            <a:stretch>
              <a:fillRect/>
            </a:stretch>
          </p:blipFill>
          <p:spPr>
            <a:xfrm>
              <a:off x="0" y="0"/>
              <a:ext cx="9756991" cy="4589444"/>
            </a:xfrm>
            <a:prstGeom prst="rect">
              <a:avLst/>
            </a:prstGeom>
            <a:ln w="12700" cap="flat">
              <a:noFill/>
              <a:miter lim="400000"/>
              <a:headEnd/>
              <a:tailEnd/>
            </a:ln>
            <a:effectLst/>
          </p:spPr>
        </p:pic>
        <p:pic>
          <p:nvPicPr>
            <p:cNvPr id="333" name="image15.png" descr="002.png"/>
            <p:cNvPicPr>
              <a:picLocks noChangeAspect="1"/>
            </p:cNvPicPr>
            <p:nvPr/>
          </p:nvPicPr>
          <p:blipFill>
            <a:blip r:embed="rId3"/>
            <a:stretch>
              <a:fillRect/>
            </a:stretch>
          </p:blipFill>
          <p:spPr>
            <a:xfrm>
              <a:off x="2059859" y="3571709"/>
              <a:ext cx="2043305" cy="1365790"/>
            </a:xfrm>
            <a:prstGeom prst="rect">
              <a:avLst/>
            </a:prstGeom>
            <a:ln w="12700" cap="flat">
              <a:noFill/>
              <a:miter lim="400000"/>
              <a:headEnd/>
              <a:tailEnd/>
            </a:ln>
            <a:effectLst/>
          </p:spPr>
        </p:pic>
        <p:sp>
          <p:nvSpPr>
            <p:cNvPr id="334" name="Shape 334"/>
            <p:cNvSpPr/>
            <p:nvPr/>
          </p:nvSpPr>
          <p:spPr>
            <a:xfrm>
              <a:off x="2236385" y="4884275"/>
              <a:ext cx="2470121" cy="269237"/>
            </a:xfrm>
            <a:prstGeom prst="rect">
              <a:avLst/>
            </a:prstGeom>
            <a:noFill/>
            <a:ln w="12700" cap="flat">
              <a:noFill/>
              <a:miter lim="400000"/>
            </a:ln>
            <a:effectLst/>
          </p:spPr>
          <p:txBody>
            <a:bodyPr wrap="square" lIns="45718" tIns="45718" rIns="45718" bIns="45718" numCol="1" anchor="t">
              <a:spAutoFit/>
            </a:bodyPr>
            <a:lstStyle/>
            <a:p>
              <a:pPr>
                <a:defRPr sz="1200">
                  <a:solidFill>
                    <a:srgbClr val="FFFFFF"/>
                  </a:solidFill>
                </a:defRPr>
              </a:pPr>
              <a:r>
                <a:t>Patent balanced armature driver</a:t>
              </a:r>
            </a:p>
          </p:txBody>
        </p:sp>
        <p:sp>
          <p:nvSpPr>
            <p:cNvPr id="335" name="Shape 335"/>
            <p:cNvSpPr/>
            <p:nvPr/>
          </p:nvSpPr>
          <p:spPr>
            <a:xfrm>
              <a:off x="3325928" y="2669137"/>
              <a:ext cx="1" cy="1101629"/>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p:txBody>
        </p:sp>
        <p:sp>
          <p:nvSpPr>
            <p:cNvPr id="336" name="Shape 336"/>
            <p:cNvSpPr/>
            <p:nvPr/>
          </p:nvSpPr>
          <p:spPr>
            <a:xfrm flipV="1">
              <a:off x="4849038" y="2331376"/>
              <a:ext cx="1347695" cy="52705"/>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p:txBody>
        </p:sp>
        <p:sp>
          <p:nvSpPr>
            <p:cNvPr id="337" name="Shape 337"/>
            <p:cNvSpPr/>
            <p:nvPr/>
          </p:nvSpPr>
          <p:spPr>
            <a:xfrm>
              <a:off x="3469732" y="3098708"/>
              <a:ext cx="3937267" cy="447037"/>
            </a:xfrm>
            <a:prstGeom prst="rect">
              <a:avLst/>
            </a:prstGeom>
            <a:noFill/>
            <a:ln w="12700" cap="flat">
              <a:noFill/>
              <a:miter lim="400000"/>
            </a:ln>
            <a:effectLst/>
          </p:spPr>
          <p:txBody>
            <a:bodyPr wrap="square" lIns="45718" tIns="45718" rIns="45718" bIns="45718" numCol="1" anchor="t">
              <a:spAutoFit/>
            </a:bodyPr>
            <a:lstStyle/>
            <a:p>
              <a:pPr algn="ctr">
                <a:defRPr sz="1200">
                  <a:solidFill>
                    <a:srgbClr val="FFFFFF"/>
                  </a:solidFill>
                </a:defRPr>
              </a:pPr>
              <a:r>
                <a:t>Aerospace-grade metal composite diaphragm</a:t>
              </a:r>
            </a:p>
            <a:p>
              <a:pPr algn="ctr">
                <a:defRPr sz="1200">
                  <a:solidFill>
                    <a:srgbClr val="FFFFFF"/>
                  </a:solidFill>
                </a:defRPr>
              </a:pPr>
              <a:r>
                <a:t> dynamic driver</a:t>
              </a:r>
            </a:p>
          </p:txBody>
        </p:sp>
        <p:sp>
          <p:nvSpPr>
            <p:cNvPr id="338" name="Shape 338"/>
            <p:cNvSpPr/>
            <p:nvPr/>
          </p:nvSpPr>
          <p:spPr>
            <a:xfrm flipH="1">
              <a:off x="5473665" y="2357728"/>
              <a:ext cx="1697" cy="730992"/>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p:txBody>
        </p:sp>
      </p:grpSp>
      <p:sp>
        <p:nvSpPr>
          <p:cNvPr id="340" name="Shape 340"/>
          <p:cNvSpPr/>
          <p:nvPr/>
        </p:nvSpPr>
        <p:spPr>
          <a:xfrm>
            <a:off x="581097" y="1493157"/>
            <a:ext cx="4057578" cy="4269737"/>
          </a:xfrm>
          <a:prstGeom prst="rect">
            <a:avLst/>
          </a:prstGeom>
          <a:ln w="12700">
            <a:miter lim="400000"/>
          </a:ln>
        </p:spPr>
        <p:txBody>
          <a:bodyPr lIns="45718" tIns="45718" rIns="45718" bIns="45718">
            <a:spAutoFit/>
          </a:bodyPr>
          <a:lstStyle>
            <a:lvl1pPr>
              <a:lnSpc>
                <a:spcPct val="150000"/>
              </a:lnSpc>
              <a:spcBef>
                <a:spcPts val="100"/>
              </a:spcBef>
              <a:defRPr sz="1200">
                <a:solidFill>
                  <a:srgbClr val="DCDCD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Two balanced armatures and a separate dynamic driver deliver an extremely powerful yet intimate listening experience. Together they create a spacious and transparent feeling of having nothing between you and your music. Our patented armatures work together to deliver sizzling highs and can withstand extremely high input power without distortion. They have an extended frequency range up to 40,000 Hz to reproduce high-resolution audio. Frequencies in this range add “transients”, a sonic quality normally only heard in live music. The armatures are uniquely inset with durable silicone covers for lasting performance and resilience. Our patented triple layer driver with aerospace grade metal inside two outer layers of PET, a resilient polymer, greatly increases bass and midrange response time, definition, and fullness.</a:t>
            </a:r>
          </a:p>
        </p:txBody>
      </p:sp>
      <p:sp>
        <p:nvSpPr>
          <p:cNvPr id="341" name="Shape 341"/>
          <p:cNvSpPr/>
          <p:nvPr/>
        </p:nvSpPr>
        <p:spPr>
          <a:xfrm>
            <a:off x="428503" y="1028699"/>
            <a:ext cx="7164000" cy="36002"/>
          </a:xfrm>
          <a:prstGeom prst="rect">
            <a:avLst/>
          </a:prstGeom>
          <a:solidFill>
            <a:srgbClr val="FF0000"/>
          </a:solidFill>
          <a:ln w="12700">
            <a:miter lim="400000"/>
          </a:ln>
        </p:spPr>
        <p:txBody>
          <a:bodyPr lIns="45718" tIns="45718" rIns="45718" bIns="45718" anchor="ctr"/>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image8.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344" name="Shape 344"/>
          <p:cNvSpPr/>
          <p:nvPr/>
        </p:nvSpPr>
        <p:spPr>
          <a:xfrm>
            <a:off x="660593" y="1787430"/>
            <a:ext cx="6438039" cy="535937"/>
          </a:xfrm>
          <a:prstGeom prst="rect">
            <a:avLst/>
          </a:prstGeom>
          <a:ln w="12700">
            <a:miter lim="400000"/>
          </a:ln>
        </p:spPr>
        <p:txBody>
          <a:bodyPr lIns="45718" tIns="45718" rIns="45718" bIns="45718">
            <a:spAutoFit/>
          </a:bodyPr>
          <a:lstStyle>
            <a:lvl1pPr>
              <a:lnSpc>
                <a:spcPct val="150000"/>
              </a:lnSpc>
              <a:spcBef>
                <a:spcPts val="100"/>
              </a:spcBef>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Dual-system intelligent controls are compatible with both Apple iOS and Android systems, allowing the user to change volume, play/pause, and take calls.</a:t>
            </a:r>
          </a:p>
        </p:txBody>
      </p:sp>
      <p:sp>
        <p:nvSpPr>
          <p:cNvPr id="345" name="Shape 345"/>
          <p:cNvSpPr/>
          <p:nvPr/>
        </p:nvSpPr>
        <p:spPr>
          <a:xfrm>
            <a:off x="660595" y="580714"/>
            <a:ext cx="5338430" cy="828037"/>
          </a:xfrm>
          <a:prstGeom prst="rect">
            <a:avLst/>
          </a:prstGeom>
          <a:ln w="12700">
            <a:miter lim="400000"/>
          </a:ln>
        </p:spPr>
        <p:txBody>
          <a:bodyPr lIns="45718" tIns="45718" rIns="45718" bIns="45718">
            <a:spAutoFit/>
          </a:bodyPr>
          <a:lstStyle/>
          <a:p>
            <a: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Dual-system intelligent controls</a:t>
            </a:r>
            <a:endParaRPr sz="2800" b="1">
              <a:solidFill>
                <a:srgbClr val="FF2841"/>
              </a:solidFill>
            </a:endParaRPr>
          </a:p>
          <a:p>
            <a: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Compatible with iOS and Android</a:t>
            </a:r>
          </a:p>
        </p:txBody>
      </p:sp>
      <p:sp>
        <p:nvSpPr>
          <p:cNvPr id="346" name="Shape 346"/>
          <p:cNvSpPr/>
          <p:nvPr/>
        </p:nvSpPr>
        <p:spPr>
          <a:xfrm>
            <a:off x="0" y="1579730"/>
            <a:ext cx="7680791" cy="45720"/>
          </a:xfrm>
          <a:prstGeom prst="rect">
            <a:avLst/>
          </a:prstGeom>
          <a:solidFill>
            <a:srgbClr val="FF0000"/>
          </a:solidFill>
          <a:ln w="12700">
            <a:miter lim="400000"/>
          </a:ln>
        </p:spPr>
        <p:txBody>
          <a:bodyPr lIns="45718" tIns="45718" rIns="45718" bIns="45718" anchor="ctr"/>
          <a:lstStyle/>
          <a:p/>
        </p:txBody>
      </p:sp>
      <p:pic>
        <p:nvPicPr>
          <p:cNvPr id="347" name="image57.png"/>
          <p:cNvPicPr>
            <a:picLocks noChangeAspect="1"/>
          </p:cNvPicPr>
          <p:nvPr/>
        </p:nvPicPr>
        <p:blipFill>
          <a:blip r:embed="rId2"/>
          <a:srcRect l="7591" b="61667"/>
          <a:stretch>
            <a:fillRect/>
          </a:stretch>
        </p:blipFill>
        <p:spPr>
          <a:xfrm>
            <a:off x="2100839" y="3400476"/>
            <a:ext cx="7864642" cy="762677"/>
          </a:xfrm>
          <a:prstGeom prst="rect">
            <a:avLst/>
          </a:prstGeom>
          <a:ln w="12700">
            <a:miter lim="400000"/>
            <a:headEnd/>
            <a:tailEnd/>
          </a:ln>
        </p:spPr>
      </p:pic>
      <p:sp>
        <p:nvSpPr>
          <p:cNvPr id="348" name="Shape 348"/>
          <p:cNvSpPr/>
          <p:nvPr/>
        </p:nvSpPr>
        <p:spPr>
          <a:xfrm>
            <a:off x="5447005" y="3981503"/>
            <a:ext cx="2" cy="334531"/>
          </a:xfrm>
          <a:prstGeom prst="line">
            <a:avLst/>
          </a:prstGeom>
          <a:ln w="6350">
            <a:solidFill>
              <a:srgbClr val="FFFFFF"/>
            </a:solidFill>
            <a:miter/>
          </a:ln>
        </p:spPr>
        <p:txBody>
          <a:bodyPr lIns="45718" tIns="45718" rIns="45718" bIns="45718"/>
          <a:lstStyle/>
          <a:p/>
        </p:txBody>
      </p:sp>
      <p:grpSp>
        <p:nvGrpSpPr>
          <p:cNvPr id="351" name="Group 351"/>
          <p:cNvGrpSpPr/>
          <p:nvPr/>
        </p:nvGrpSpPr>
        <p:grpSpPr>
          <a:xfrm>
            <a:off x="5911865" y="5871973"/>
            <a:ext cx="456523" cy="447037"/>
            <a:chOff x="0" y="0"/>
            <a:chExt cx="456521" cy="447035"/>
          </a:xfrm>
        </p:grpSpPr>
        <p:sp>
          <p:nvSpPr>
            <p:cNvPr id="349" name="Shape 349"/>
            <p:cNvSpPr/>
            <p:nvPr/>
          </p:nvSpPr>
          <p:spPr>
            <a:xfrm>
              <a:off x="-1" y="-1"/>
              <a:ext cx="456523" cy="447037"/>
            </a:xfrm>
            <a:prstGeom prst="ellipse">
              <a:avLst/>
            </a:prstGeom>
            <a:noFill/>
            <a:ln w="3175" cap="flat">
              <a:solidFill>
                <a:srgbClr val="414141"/>
              </a:solidFill>
              <a:prstDash val="solid"/>
              <a:round/>
            </a:ln>
            <a:effectLst>
              <a:outerShdw blurRad="38100" dist="23000" rotWithShape="0">
                <a:srgbClr val="000000">
                  <a:alpha val="0"/>
                </a:srgbClr>
              </a:outerShdw>
            </a:effectLst>
          </p:spPr>
          <p:txBody>
            <a:bodyPr wrap="square" lIns="45718" tIns="45718" rIns="45718" bIns="45718" numCol="1" anchor="ctr">
              <a:noAutofit/>
            </a:bodyPr>
            <a:lstStyle/>
            <a:p>
              <a:pPr algn="ctr">
                <a:defRPr>
                  <a:solidFill>
                    <a:srgbClr val="414141"/>
                  </a:solidFill>
                </a:defRPr>
              </a:pPr>
            </a:p>
          </p:txBody>
        </p:sp>
        <p:pic>
          <p:nvPicPr>
            <p:cNvPr id="350" name="image58.png"/>
            <p:cNvPicPr>
              <a:picLocks noChangeAspect="1"/>
            </p:cNvPicPr>
            <p:nvPr/>
          </p:nvPicPr>
          <p:blipFill>
            <a:blip r:embed="rId3"/>
            <a:stretch>
              <a:fillRect/>
            </a:stretch>
          </p:blipFill>
          <p:spPr>
            <a:xfrm>
              <a:off x="87157" y="80817"/>
              <a:ext cx="282620" cy="282620"/>
            </a:xfrm>
            <a:prstGeom prst="rect">
              <a:avLst/>
            </a:prstGeom>
            <a:ln w="12700" cap="flat">
              <a:noFill/>
              <a:miter lim="400000"/>
              <a:headEnd/>
              <a:tailEnd/>
            </a:ln>
            <a:effectLst/>
          </p:spPr>
        </p:pic>
      </p:grpSp>
      <p:grpSp>
        <p:nvGrpSpPr>
          <p:cNvPr id="354" name="Group 354"/>
          <p:cNvGrpSpPr/>
          <p:nvPr/>
        </p:nvGrpSpPr>
        <p:grpSpPr>
          <a:xfrm>
            <a:off x="5206955" y="4350956"/>
            <a:ext cx="480101" cy="470123"/>
            <a:chOff x="0" y="0"/>
            <a:chExt cx="480100" cy="470122"/>
          </a:xfrm>
        </p:grpSpPr>
        <p:pic>
          <p:nvPicPr>
            <p:cNvPr id="352" name="image59.png"/>
            <p:cNvPicPr>
              <a:picLocks noChangeAspect="1"/>
            </p:cNvPicPr>
            <p:nvPr/>
          </p:nvPicPr>
          <p:blipFill>
            <a:blip r:embed="rId4"/>
            <a:stretch>
              <a:fillRect/>
            </a:stretch>
          </p:blipFill>
          <p:spPr>
            <a:xfrm>
              <a:off x="100316" y="95326"/>
              <a:ext cx="279468" cy="279469"/>
            </a:xfrm>
            <a:prstGeom prst="rect">
              <a:avLst/>
            </a:prstGeom>
            <a:ln w="12700" cap="flat">
              <a:noFill/>
              <a:miter lim="400000"/>
              <a:headEnd/>
              <a:tailEnd/>
            </a:ln>
            <a:effectLst/>
          </p:spPr>
        </p:pic>
        <p:sp>
          <p:nvSpPr>
            <p:cNvPr id="353" name="Shape 353"/>
            <p:cNvSpPr/>
            <p:nvPr/>
          </p:nvSpPr>
          <p:spPr>
            <a:xfrm>
              <a:off x="-1" y="-1"/>
              <a:ext cx="480102" cy="470124"/>
            </a:xfrm>
            <a:prstGeom prst="ellipse">
              <a:avLst/>
            </a:prstGeom>
            <a:noFill/>
            <a:ln w="3175" cap="flat">
              <a:solidFill>
                <a:srgbClr val="414141"/>
              </a:solidFill>
              <a:prstDash val="solid"/>
              <a:round/>
            </a:ln>
            <a:effectLst>
              <a:outerShdw blurRad="38100" dist="23000" rotWithShape="0">
                <a:srgbClr val="000000">
                  <a:alpha val="0"/>
                </a:srgbClr>
              </a:outerShdw>
            </a:effectLst>
          </p:spPr>
          <p:txBody>
            <a:bodyPr wrap="square" lIns="45718" tIns="45718" rIns="45718" bIns="45718" numCol="1" anchor="ctr">
              <a:noAutofit/>
            </a:bodyPr>
            <a:lstStyle/>
            <a:p>
              <a:pPr algn="ctr">
                <a:defRPr>
                  <a:solidFill>
                    <a:srgbClr val="414141"/>
                  </a:solidFill>
                </a:defRPr>
              </a:pPr>
            </a:p>
          </p:txBody>
        </p:sp>
      </p:grpSp>
      <p:sp>
        <p:nvSpPr>
          <p:cNvPr id="355" name="Shape 355"/>
          <p:cNvSpPr/>
          <p:nvPr/>
        </p:nvSpPr>
        <p:spPr>
          <a:xfrm flipH="1">
            <a:off x="6832568" y="3975344"/>
            <a:ext cx="2" cy="334531"/>
          </a:xfrm>
          <a:prstGeom prst="line">
            <a:avLst/>
          </a:prstGeom>
          <a:ln w="6350">
            <a:solidFill>
              <a:srgbClr val="FFFFFF"/>
            </a:solidFill>
            <a:miter/>
          </a:ln>
        </p:spPr>
        <p:txBody>
          <a:bodyPr lIns="45718" tIns="45718" rIns="45718" bIns="45718"/>
          <a:lstStyle/>
          <a:p/>
        </p:txBody>
      </p:sp>
      <p:grpSp>
        <p:nvGrpSpPr>
          <p:cNvPr id="358" name="Group 358"/>
          <p:cNvGrpSpPr/>
          <p:nvPr/>
        </p:nvGrpSpPr>
        <p:grpSpPr>
          <a:xfrm>
            <a:off x="6590858" y="4350956"/>
            <a:ext cx="483421" cy="473375"/>
            <a:chOff x="0" y="0"/>
            <a:chExt cx="483420" cy="473374"/>
          </a:xfrm>
        </p:grpSpPr>
        <p:sp>
          <p:nvSpPr>
            <p:cNvPr id="356" name="Shape 356"/>
            <p:cNvSpPr/>
            <p:nvPr/>
          </p:nvSpPr>
          <p:spPr>
            <a:xfrm>
              <a:off x="-1" y="-1"/>
              <a:ext cx="483422" cy="473376"/>
            </a:xfrm>
            <a:prstGeom prst="ellipse">
              <a:avLst/>
            </a:prstGeom>
            <a:noFill/>
            <a:ln w="3175" cap="flat">
              <a:solidFill>
                <a:srgbClr val="414141"/>
              </a:solidFill>
              <a:prstDash val="solid"/>
              <a:round/>
            </a:ln>
            <a:effectLst>
              <a:outerShdw blurRad="38100" dist="23000" rotWithShape="0">
                <a:srgbClr val="000000">
                  <a:alpha val="0"/>
                </a:srgbClr>
              </a:outerShdw>
            </a:effectLst>
          </p:spPr>
          <p:txBody>
            <a:bodyPr wrap="square" lIns="45718" tIns="45718" rIns="45718" bIns="45718" numCol="1" anchor="ctr">
              <a:noAutofit/>
            </a:bodyPr>
            <a:lstStyle/>
            <a:p>
              <a:pPr algn="ctr">
                <a:defRPr>
                  <a:solidFill>
                    <a:srgbClr val="414141"/>
                  </a:solidFill>
                </a:defRPr>
              </a:pPr>
            </a:p>
          </p:txBody>
        </p:sp>
        <p:pic>
          <p:nvPicPr>
            <p:cNvPr id="357" name="image60.png"/>
            <p:cNvPicPr>
              <a:picLocks noChangeAspect="1"/>
            </p:cNvPicPr>
            <p:nvPr/>
          </p:nvPicPr>
          <p:blipFill>
            <a:blip r:embed="rId5"/>
            <a:stretch>
              <a:fillRect/>
            </a:stretch>
          </p:blipFill>
          <p:spPr>
            <a:xfrm>
              <a:off x="90108" y="80129"/>
              <a:ext cx="303203" cy="303201"/>
            </a:xfrm>
            <a:prstGeom prst="rect">
              <a:avLst/>
            </a:prstGeom>
            <a:ln w="12700" cap="flat">
              <a:noFill/>
              <a:miter lim="400000"/>
              <a:headEnd/>
              <a:tailEnd/>
            </a:ln>
            <a:effectLst/>
          </p:spPr>
        </p:pic>
      </p:grpSp>
      <p:grpSp>
        <p:nvGrpSpPr>
          <p:cNvPr id="362" name="Group 362"/>
          <p:cNvGrpSpPr/>
          <p:nvPr/>
        </p:nvGrpSpPr>
        <p:grpSpPr>
          <a:xfrm>
            <a:off x="5551781" y="2874325"/>
            <a:ext cx="1214279" cy="452224"/>
            <a:chOff x="-1" y="0"/>
            <a:chExt cx="1214278" cy="452223"/>
          </a:xfrm>
        </p:grpSpPr>
        <p:pic>
          <p:nvPicPr>
            <p:cNvPr id="359" name="image61.png"/>
            <p:cNvPicPr>
              <a:picLocks noChangeAspect="1"/>
            </p:cNvPicPr>
            <p:nvPr/>
          </p:nvPicPr>
          <p:blipFill>
            <a:blip r:embed="rId6"/>
            <a:stretch>
              <a:fillRect/>
            </a:stretch>
          </p:blipFill>
          <p:spPr>
            <a:xfrm>
              <a:off x="361008" y="38602"/>
              <a:ext cx="375016" cy="375017"/>
            </a:xfrm>
            <a:prstGeom prst="rect">
              <a:avLst/>
            </a:prstGeom>
            <a:ln w="12700" cap="flat">
              <a:noFill/>
              <a:miter lim="400000"/>
              <a:headEnd/>
              <a:tailEnd/>
            </a:ln>
            <a:effectLst/>
          </p:spPr>
        </p:pic>
        <p:pic>
          <p:nvPicPr>
            <p:cNvPr id="360" name="image62.png"/>
            <p:cNvPicPr>
              <a:picLocks noChangeAspect="1"/>
            </p:cNvPicPr>
            <p:nvPr/>
          </p:nvPicPr>
          <p:blipFill>
            <a:blip r:embed="rId7"/>
            <a:stretch>
              <a:fillRect/>
            </a:stretch>
          </p:blipFill>
          <p:spPr>
            <a:xfrm>
              <a:off x="762054" y="-1"/>
              <a:ext cx="452224" cy="452225"/>
            </a:xfrm>
            <a:prstGeom prst="rect">
              <a:avLst/>
            </a:prstGeom>
            <a:ln w="12700" cap="flat">
              <a:noFill/>
              <a:miter lim="400000"/>
              <a:headEnd/>
              <a:tailEnd/>
            </a:ln>
            <a:effectLst/>
          </p:spPr>
        </p:pic>
        <p:pic>
          <p:nvPicPr>
            <p:cNvPr id="361" name="image63.png"/>
            <p:cNvPicPr>
              <a:picLocks noChangeAspect="1"/>
            </p:cNvPicPr>
            <p:nvPr/>
          </p:nvPicPr>
          <p:blipFill>
            <a:blip r:embed="rId8"/>
            <a:stretch>
              <a:fillRect/>
            </a:stretch>
          </p:blipFill>
          <p:spPr>
            <a:xfrm>
              <a:off x="-2" y="70581"/>
              <a:ext cx="334980" cy="334980"/>
            </a:xfrm>
            <a:prstGeom prst="rect">
              <a:avLst/>
            </a:prstGeom>
            <a:ln w="12700" cap="flat">
              <a:noFill/>
              <a:miter lim="400000"/>
              <a:headEnd/>
              <a:tailEnd/>
            </a:ln>
            <a:effectLst/>
          </p:spPr>
        </p:pic>
      </p:grpSp>
      <p:sp>
        <p:nvSpPr>
          <p:cNvPr id="363" name="Shape 363"/>
          <p:cNvSpPr/>
          <p:nvPr/>
        </p:nvSpPr>
        <p:spPr>
          <a:xfrm>
            <a:off x="5447007" y="2806641"/>
            <a:ext cx="1319053" cy="592088"/>
          </a:xfrm>
          <a:prstGeom prst="roundRect">
            <a:avLst>
              <a:gd name="adj" fmla="val 16667"/>
            </a:avLst>
          </a:prstGeom>
          <a:ln w="6350">
            <a:solidFill>
              <a:srgbClr val="404040"/>
            </a:solidFill>
          </a:ln>
        </p:spPr>
        <p:txBody>
          <a:bodyPr lIns="45718" tIns="45718" rIns="45718" bIns="45718" anchor="ctr"/>
          <a:lstStyle/>
          <a:p/>
        </p:txBody>
      </p:sp>
      <p:pic>
        <p:nvPicPr>
          <p:cNvPr id="364" name="image57.png"/>
          <p:cNvPicPr>
            <a:picLocks noChangeAspect="1"/>
          </p:cNvPicPr>
          <p:nvPr/>
        </p:nvPicPr>
        <p:blipFill>
          <a:blip r:embed="rId2"/>
          <a:srcRect l="7591" t="49052" b="14955"/>
          <a:stretch>
            <a:fillRect/>
          </a:stretch>
        </p:blipFill>
        <p:spPr>
          <a:xfrm>
            <a:off x="2100839" y="5008881"/>
            <a:ext cx="7864642" cy="716098"/>
          </a:xfrm>
          <a:prstGeom prst="rect">
            <a:avLst/>
          </a:prstGeom>
          <a:ln w="12700">
            <a:miter lim="400000"/>
            <a:headEnd/>
            <a:tailEnd/>
          </a:ln>
        </p:spPr>
      </p:pic>
      <p:sp>
        <p:nvSpPr>
          <p:cNvPr id="365" name="Shape 365"/>
          <p:cNvSpPr/>
          <p:nvPr/>
        </p:nvSpPr>
        <p:spPr>
          <a:xfrm flipH="1">
            <a:off x="6096656" y="3462506"/>
            <a:ext cx="2" cy="334531"/>
          </a:xfrm>
          <a:prstGeom prst="line">
            <a:avLst/>
          </a:prstGeom>
          <a:ln w="6350">
            <a:solidFill>
              <a:srgbClr val="FFFFFF"/>
            </a:solidFill>
            <a:miter/>
          </a:ln>
        </p:spPr>
        <p:txBody>
          <a:bodyPr lIns="45718" tIns="45718" rIns="45718" bIns="45718"/>
          <a:lstStyle/>
          <a:p/>
        </p:txBody>
      </p:sp>
      <p:sp>
        <p:nvSpPr>
          <p:cNvPr id="366" name="Shape 366"/>
          <p:cNvSpPr/>
          <p:nvPr/>
        </p:nvSpPr>
        <p:spPr>
          <a:xfrm>
            <a:off x="6140127" y="5358703"/>
            <a:ext cx="2" cy="459557"/>
          </a:xfrm>
          <a:prstGeom prst="line">
            <a:avLst/>
          </a:prstGeom>
          <a:ln w="6350">
            <a:solidFill>
              <a:srgbClr val="FFFFFF"/>
            </a:solidFill>
            <a:miter/>
          </a:ln>
        </p:spPr>
        <p:txBody>
          <a:bodyPr lIns="45718" tIns="45718" rIns="45718" bIns="45718"/>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image64.jpeg"/>
          <p:cNvPicPr>
            <a:picLocks noChangeAspect="1"/>
          </p:cNvPicPr>
          <p:nvPr/>
        </p:nvPicPr>
        <p:blipFill>
          <a:blip r:embed="rId1"/>
          <a:stretch>
            <a:fillRect/>
          </a:stretch>
        </p:blipFill>
        <p:spPr>
          <a:xfrm>
            <a:off x="0" y="5058"/>
            <a:ext cx="12227684" cy="6858002"/>
          </a:xfrm>
          <a:prstGeom prst="rect">
            <a:avLst/>
          </a:prstGeom>
          <a:ln w="12700">
            <a:miter lim="400000"/>
            <a:headEnd/>
            <a:tailEnd/>
          </a:ln>
        </p:spPr>
      </p:pic>
      <p:sp>
        <p:nvSpPr>
          <p:cNvPr id="369" name="Shape 369"/>
          <p:cNvSpPr/>
          <p:nvPr/>
        </p:nvSpPr>
        <p:spPr>
          <a:xfrm>
            <a:off x="660593" y="1787430"/>
            <a:ext cx="5486820" cy="1082037"/>
          </a:xfrm>
          <a:prstGeom prst="rect">
            <a:avLst/>
          </a:prstGeom>
          <a:ln w="12700">
            <a:miter lim="400000"/>
          </a:ln>
        </p:spPr>
        <p:txBody>
          <a:bodyPr lIns="45718" tIns="45718" rIns="45718" bIns="45718">
            <a:spAutoFit/>
          </a:bodyPr>
          <a:lstStyle/>
          <a:p>
            <a:pPr>
              <a:lnSpc>
                <a:spcPct val="150000"/>
              </a:lnSpc>
              <a:spcBef>
                <a:spcPts val="100"/>
              </a:spcBef>
              <a:defRPr sz="1200">
                <a:solidFill>
                  <a:srgbClr val="FFFFFF"/>
                </a:solidFill>
              </a:defRPr>
            </a:pPr>
            <a:r>
              <a:t>According to the medical canal data of various age sections and different genders, </a:t>
            </a: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spcBef>
                <a:spcPts val="100"/>
              </a:spcBef>
              <a:defRPr sz="1200">
                <a:solidFill>
                  <a:srgbClr val="FFFFFF"/>
                </a:solidFill>
              </a:defRPr>
            </a:pPr>
            <a:r>
              <a:t>we designed an average size of ear buds with a more comfortable way to fit in.</a:t>
            </a:r>
          </a:p>
        </p:txBody>
      </p:sp>
      <p:sp>
        <p:nvSpPr>
          <p:cNvPr id="370" name="Shape 370"/>
          <p:cNvSpPr/>
          <p:nvPr/>
        </p:nvSpPr>
        <p:spPr>
          <a:xfrm>
            <a:off x="658296" y="963986"/>
            <a:ext cx="4365396"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Precise Ergonomic Design</a:t>
            </a:r>
          </a:p>
        </p:txBody>
      </p:sp>
      <p:sp>
        <p:nvSpPr>
          <p:cNvPr id="371" name="Shape 371"/>
          <p:cNvSpPr/>
          <p:nvPr/>
        </p:nvSpPr>
        <p:spPr>
          <a:xfrm flipV="1">
            <a:off x="708418" y="1542819"/>
            <a:ext cx="4833067" cy="45720"/>
          </a:xfrm>
          <a:prstGeom prst="rect">
            <a:avLst/>
          </a:prstGeom>
          <a:solidFill>
            <a:srgbClr val="FF0000"/>
          </a:solidFill>
          <a:ln w="12700">
            <a:miter lim="400000"/>
          </a:ln>
        </p:spPr>
        <p:txBody>
          <a:bodyPr lIns="45718" tIns="45718" rIns="45718" bIns="45718" anchor="ctr"/>
          <a:lstStyle/>
          <a:p/>
        </p:txBody>
      </p:sp>
      <p:pic>
        <p:nvPicPr>
          <p:cNvPr id="372" name="image65.png"/>
          <p:cNvPicPr>
            <a:picLocks noChangeAspect="1"/>
          </p:cNvPicPr>
          <p:nvPr/>
        </p:nvPicPr>
        <p:blipFill>
          <a:blip r:embed="rId2"/>
          <a:srcRect b="22203"/>
          <a:stretch>
            <a:fillRect/>
          </a:stretch>
        </p:blipFill>
        <p:spPr>
          <a:xfrm>
            <a:off x="5541483" y="688105"/>
            <a:ext cx="5728596" cy="6076254"/>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4.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132" name="Shape 132"/>
          <p:cNvSpPr/>
          <p:nvPr/>
        </p:nvSpPr>
        <p:spPr>
          <a:xfrm>
            <a:off x="3556000" y="3298824"/>
            <a:ext cx="5080000" cy="231137"/>
          </a:xfrm>
          <a:prstGeom prst="rect">
            <a:avLst/>
          </a:prstGeom>
          <a:ln w="12700">
            <a:miter lim="400000"/>
          </a:ln>
        </p:spPr>
        <p:txBody>
          <a:bodyPr lIns="45718" tIns="45718" rIns="45718" bIns="45718">
            <a:spAutoFit/>
          </a:bodyPr>
          <a:lstStyle>
            <a:lvl1pPr algn="ctr">
              <a:defRPr sz="1000">
                <a:solidFill>
                  <a:srgbClr val="292929"/>
                </a:solidFill>
              </a:defRPr>
            </a:lvl1pPr>
          </a:lstStyle>
          <a:p>
            <a:r>
              <a:t>Hear &amp; Now</a:t>
            </a:r>
          </a:p>
        </p:txBody>
      </p:sp>
      <p:sp>
        <p:nvSpPr>
          <p:cNvPr id="133" name="Shape 133"/>
          <p:cNvSpPr/>
          <p:nvPr/>
        </p:nvSpPr>
        <p:spPr>
          <a:xfrm>
            <a:off x="0" y="2907867"/>
            <a:ext cx="12192000" cy="3946850"/>
          </a:xfrm>
          <a:prstGeom prst="rect">
            <a:avLst/>
          </a:prstGeom>
          <a:solidFill>
            <a:srgbClr val="000000">
              <a:alpha val="83000"/>
            </a:srgbClr>
          </a:solidFill>
          <a:ln w="12700">
            <a:miter lim="400000"/>
          </a:ln>
        </p:spPr>
        <p:txBody>
          <a:bodyPr lIns="45718" tIns="45718" rIns="45718" bIns="45718" anchor="ctr"/>
          <a:lstStyle/>
          <a:p/>
        </p:txBody>
      </p:sp>
      <p:sp>
        <p:nvSpPr>
          <p:cNvPr id="134" name="Shape 134"/>
          <p:cNvSpPr/>
          <p:nvPr/>
        </p:nvSpPr>
        <p:spPr>
          <a:xfrm>
            <a:off x="0" y="3713581"/>
            <a:ext cx="12192001" cy="1"/>
          </a:xfrm>
          <a:prstGeom prst="line">
            <a:avLst/>
          </a:prstGeom>
          <a:ln w="22225">
            <a:solidFill>
              <a:srgbClr val="FF0000"/>
            </a:solidFill>
          </a:ln>
        </p:spPr>
        <p:txBody>
          <a:bodyPr lIns="45718" tIns="45718" rIns="45718" bIns="45718"/>
          <a:lstStyle/>
          <a:p/>
        </p:txBody>
      </p:sp>
      <p:sp>
        <p:nvSpPr>
          <p:cNvPr id="135" name="Shape 135"/>
          <p:cNvSpPr/>
          <p:nvPr/>
        </p:nvSpPr>
        <p:spPr>
          <a:xfrm>
            <a:off x="638095" y="3761664"/>
            <a:ext cx="11174328" cy="599437"/>
          </a:xfrm>
          <a:prstGeom prst="rect">
            <a:avLst/>
          </a:prstGeom>
          <a:ln w="12700">
            <a:miter lim="400000"/>
          </a:ln>
        </p:spPr>
        <p:txBody>
          <a:bodyPr lIns="45718" tIns="45718" rIns="45718" bIns="45718">
            <a:spAutoFit/>
          </a:bodyPr>
          <a:lstStyle/>
          <a:p>
            <a:pPr>
              <a:lnSpc>
                <a:spcPct val="150000"/>
              </a:lnSpc>
              <a:defRPr sz="1400">
                <a:solidFill>
                  <a:srgbClr val="DDDDDD"/>
                </a:solidFill>
              </a:defRPr>
            </a:pPr>
            <a:r>
              <a:t>1MORE is a consumer electronics company that focuses on acoustic technology research, headphones, smart hardware, and firmware device design. Official website: www.1more.com</a:t>
            </a:r>
          </a:p>
        </p:txBody>
      </p:sp>
      <p:sp>
        <p:nvSpPr>
          <p:cNvPr id="136" name="Shape 136"/>
          <p:cNvSpPr/>
          <p:nvPr/>
        </p:nvSpPr>
        <p:spPr>
          <a:xfrm>
            <a:off x="638096" y="2992717"/>
            <a:ext cx="2182224" cy="459737"/>
          </a:xfrm>
          <a:prstGeom prst="rect">
            <a:avLst/>
          </a:prstGeom>
          <a:ln w="12700">
            <a:miter lim="400000"/>
          </a:ln>
        </p:spPr>
        <p:txBody>
          <a:bodyPr lIns="45718" tIns="45718" rIns="45718" bIns="45718">
            <a:spAutoFit/>
          </a:bodyPr>
          <a:lstStyle>
            <a:lvl1pPr>
              <a:lnSpc>
                <a:spcPct val="150000"/>
              </a:lnSpc>
              <a:defRPr sz="2400">
                <a:solidFill>
                  <a:srgbClr val="EBF1DE"/>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1MORE INC.</a:t>
            </a:r>
          </a:p>
        </p:txBody>
      </p:sp>
      <p:sp>
        <p:nvSpPr>
          <p:cNvPr id="137" name="Shape 137"/>
          <p:cNvSpPr/>
          <p:nvPr/>
        </p:nvSpPr>
        <p:spPr>
          <a:xfrm>
            <a:off x="638095" y="4392834"/>
            <a:ext cx="5228082" cy="447037"/>
          </a:xfrm>
          <a:prstGeom prst="rect">
            <a:avLst/>
          </a:prstGeom>
          <a:ln w="12700">
            <a:miter lim="400000"/>
          </a:ln>
        </p:spPr>
        <p:txBody>
          <a:bodyPr lIns="45718" tIns="45718" rIns="45718" bIns="45718">
            <a:spAutoFit/>
          </a:bodyPr>
          <a:lstStyle/>
          <a:p>
            <a:pPr>
              <a:lnSpc>
                <a:spcPct val="150000"/>
              </a:lnSpc>
              <a:defRPr sz="2000">
                <a:solidFill>
                  <a:srgbClr val="FF0000"/>
                </a:solidFill>
              </a:defRPr>
            </a:pPr>
            <a:r>
              <a:t>1MORE</a:t>
            </a:r>
            <a:r>
              <a:rPr>
                <a:latin typeface="微软雅黑" panose="020B0503020204020204" charset="-122"/>
                <a:ea typeface="微软雅黑" panose="020B0503020204020204" charset="-122"/>
                <a:cs typeface="微软雅黑" panose="020B0503020204020204" charset="-122"/>
                <a:sym typeface="微软雅黑" panose="020B0503020204020204" charset="-122"/>
              </a:rPr>
              <a:t>＝</a:t>
            </a:r>
            <a:r>
              <a:t>Always surpass ourselves</a:t>
            </a:r>
          </a:p>
        </p:txBody>
      </p:sp>
      <p:grpSp>
        <p:nvGrpSpPr>
          <p:cNvPr id="140" name="Group 140"/>
          <p:cNvGrpSpPr/>
          <p:nvPr/>
        </p:nvGrpSpPr>
        <p:grpSpPr>
          <a:xfrm>
            <a:off x="3448382" y="5067949"/>
            <a:ext cx="3236623" cy="1507487"/>
            <a:chOff x="0" y="0"/>
            <a:chExt cx="3236622" cy="1507485"/>
          </a:xfrm>
        </p:grpSpPr>
        <p:sp>
          <p:nvSpPr>
            <p:cNvPr id="138" name="Shape 138"/>
            <p:cNvSpPr/>
            <p:nvPr/>
          </p:nvSpPr>
          <p:spPr>
            <a:xfrm>
              <a:off x="0" y="15128"/>
              <a:ext cx="3117775" cy="1429772"/>
            </a:xfrm>
            <a:prstGeom prst="rect">
              <a:avLst/>
            </a:prstGeom>
            <a:noFill/>
            <a:ln w="6350" cap="flat">
              <a:solidFill>
                <a:srgbClr val="BABABA"/>
              </a:solidFill>
              <a:prstDash val="solid"/>
              <a:round/>
            </a:ln>
            <a:effectLst/>
          </p:spPr>
          <p:txBody>
            <a:bodyPr wrap="square" lIns="45718" tIns="45718" rIns="45718" bIns="45718" numCol="1" anchor="ctr">
              <a:noAutofit/>
            </a:bodyPr>
            <a:lstStyle/>
            <a:p/>
          </p:txBody>
        </p:sp>
        <p:sp>
          <p:nvSpPr>
            <p:cNvPr id="139" name="Shape 139"/>
            <p:cNvSpPr/>
            <p:nvPr/>
          </p:nvSpPr>
          <p:spPr>
            <a:xfrm>
              <a:off x="100775" y="0"/>
              <a:ext cx="3135848" cy="1507487"/>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i="1">
                  <a:solidFill>
                    <a:srgbClr val="FFFFFF"/>
                  </a:solidFill>
                </a:defRPr>
              </a:pPr>
              <a:r>
                <a:t>Advantages</a:t>
              </a:r>
              <a:endParaRPr sz="12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defRPr sz="1200">
                  <a:solidFill>
                    <a:srgbClr val="FFFFFF"/>
                  </a:solidFill>
                </a:defRPr>
              </a:pPr>
              <a:r>
                <a:t>Innovations to market</a:t>
              </a: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defRPr sz="1200">
                  <a:solidFill>
                    <a:srgbClr val="FFFFFF"/>
                  </a:solidFill>
                </a:defRPr>
              </a:pPr>
              <a:r>
                <a:t>High efficiency in operation</a:t>
              </a: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defRPr sz="1200">
                  <a:solidFill>
                    <a:srgbClr val="FFFFFF"/>
                  </a:solidFill>
                </a:defRPr>
              </a:pPr>
              <a:r>
                <a:t>Long term accumulation of core technologies</a:t>
              </a:r>
            </a:p>
          </p:txBody>
        </p:sp>
      </p:grpSp>
      <p:grpSp>
        <p:nvGrpSpPr>
          <p:cNvPr id="143" name="Group 143"/>
          <p:cNvGrpSpPr/>
          <p:nvPr/>
        </p:nvGrpSpPr>
        <p:grpSpPr>
          <a:xfrm>
            <a:off x="6640368" y="5066458"/>
            <a:ext cx="2737085" cy="1434547"/>
            <a:chOff x="0" y="0"/>
            <a:chExt cx="2737084" cy="1434546"/>
          </a:xfrm>
        </p:grpSpPr>
        <p:sp>
          <p:nvSpPr>
            <p:cNvPr id="141" name="Shape 141"/>
            <p:cNvSpPr/>
            <p:nvPr/>
          </p:nvSpPr>
          <p:spPr>
            <a:xfrm>
              <a:off x="113023" y="-1"/>
              <a:ext cx="2624062" cy="1240787"/>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i="1">
                  <a:solidFill>
                    <a:srgbClr val="FFFFFF"/>
                  </a:solidFill>
                </a:defRPr>
              </a:pPr>
              <a:r>
                <a:t>Mission</a:t>
              </a:r>
              <a:endParaRPr sz="12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defRPr sz="1200">
                  <a:solidFill>
                    <a:srgbClr val="FFFFFF"/>
                  </a:solidFill>
                </a:defRPr>
              </a:pPr>
              <a:r>
                <a:t>Perfect combination and consistent innovation of acoustics and aesthetics</a:t>
              </a:r>
            </a:p>
          </p:txBody>
        </p:sp>
        <p:sp>
          <p:nvSpPr>
            <p:cNvPr id="142" name="Shape 142"/>
            <p:cNvSpPr/>
            <p:nvPr/>
          </p:nvSpPr>
          <p:spPr>
            <a:xfrm>
              <a:off x="-1" y="4774"/>
              <a:ext cx="2695263" cy="1429772"/>
            </a:xfrm>
            <a:prstGeom prst="rect">
              <a:avLst/>
            </a:prstGeom>
            <a:noFill/>
            <a:ln w="6350" cap="flat">
              <a:solidFill>
                <a:srgbClr val="BABABA"/>
              </a:solidFill>
              <a:prstDash val="solid"/>
              <a:round/>
            </a:ln>
            <a:effectLst/>
          </p:spPr>
          <p:txBody>
            <a:bodyPr wrap="square" lIns="45718" tIns="45718" rIns="45718" bIns="45718" numCol="1" anchor="ctr">
              <a:noAutofit/>
            </a:bodyPr>
            <a:lstStyle/>
            <a:p/>
          </p:txBody>
        </p:sp>
      </p:grpSp>
      <p:grpSp>
        <p:nvGrpSpPr>
          <p:cNvPr id="146" name="Group 146"/>
          <p:cNvGrpSpPr/>
          <p:nvPr/>
        </p:nvGrpSpPr>
        <p:grpSpPr>
          <a:xfrm>
            <a:off x="9445839" y="5071233"/>
            <a:ext cx="2366583" cy="1429772"/>
            <a:chOff x="0" y="0"/>
            <a:chExt cx="2366582" cy="1429771"/>
          </a:xfrm>
        </p:grpSpPr>
        <p:sp>
          <p:nvSpPr>
            <p:cNvPr id="144" name="Shape 144"/>
            <p:cNvSpPr/>
            <p:nvPr/>
          </p:nvSpPr>
          <p:spPr>
            <a:xfrm>
              <a:off x="103588" y="8559"/>
              <a:ext cx="2262996" cy="707388"/>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i="1">
                  <a:solidFill>
                    <a:srgbClr val="FFFFFF"/>
                  </a:solidFill>
                </a:defRPr>
              </a:pPr>
              <a:r>
                <a:t>Vision</a:t>
              </a:r>
              <a:endParaRPr sz="12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defRPr sz="1200">
                  <a:solidFill>
                    <a:srgbClr val="FFFFFF"/>
                  </a:solidFill>
                </a:defRPr>
              </a:pPr>
              <a:r>
                <a:t>Most recommended headphone</a:t>
              </a:r>
            </a:p>
          </p:txBody>
        </p:sp>
        <p:sp>
          <p:nvSpPr>
            <p:cNvPr id="145" name="Shape 145"/>
            <p:cNvSpPr/>
            <p:nvPr/>
          </p:nvSpPr>
          <p:spPr>
            <a:xfrm>
              <a:off x="0" y="-1"/>
              <a:ext cx="2298197" cy="1429772"/>
            </a:xfrm>
            <a:prstGeom prst="rect">
              <a:avLst/>
            </a:prstGeom>
            <a:noFill/>
            <a:ln w="6350" cap="flat">
              <a:solidFill>
                <a:srgbClr val="BABABA"/>
              </a:solidFill>
              <a:prstDash val="solid"/>
              <a:round/>
            </a:ln>
            <a:effectLst/>
          </p:spPr>
          <p:txBody>
            <a:bodyPr wrap="square" lIns="45718" tIns="45718" rIns="45718" bIns="45718" numCol="1" anchor="ctr">
              <a:noAutofit/>
            </a:bodyPr>
            <a:lstStyle/>
            <a:p/>
          </p:txBody>
        </p:sp>
      </p:grpSp>
      <p:grpSp>
        <p:nvGrpSpPr>
          <p:cNvPr id="149" name="Group 149"/>
          <p:cNvGrpSpPr/>
          <p:nvPr/>
        </p:nvGrpSpPr>
        <p:grpSpPr>
          <a:xfrm>
            <a:off x="638095" y="5071231"/>
            <a:ext cx="2955700" cy="1429772"/>
            <a:chOff x="0" y="0"/>
            <a:chExt cx="2955698" cy="1429771"/>
          </a:xfrm>
        </p:grpSpPr>
        <p:sp>
          <p:nvSpPr>
            <p:cNvPr id="147" name="Shape 147"/>
            <p:cNvSpPr/>
            <p:nvPr/>
          </p:nvSpPr>
          <p:spPr>
            <a:xfrm>
              <a:off x="74210" y="8561"/>
              <a:ext cx="2881489" cy="707388"/>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i="1">
                  <a:solidFill>
                    <a:srgbClr val="FFFFFF"/>
                  </a:solidFill>
                </a:defRPr>
              </a:pPr>
              <a:r>
                <a:t>Culture</a:t>
              </a:r>
              <a:endParaRPr sz="12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defRPr sz="1200">
                  <a:solidFill>
                    <a:srgbClr val="FFFFFF"/>
                  </a:solidFill>
                </a:defRPr>
              </a:pPr>
              <a:r>
                <a:t>Respond to the nature and human being</a:t>
              </a:r>
            </a:p>
          </p:txBody>
        </p:sp>
        <p:sp>
          <p:nvSpPr>
            <p:cNvPr id="148" name="Shape 148"/>
            <p:cNvSpPr/>
            <p:nvPr/>
          </p:nvSpPr>
          <p:spPr>
            <a:xfrm>
              <a:off x="-1" y="-1"/>
              <a:ext cx="2695263" cy="1429772"/>
            </a:xfrm>
            <a:prstGeom prst="rect">
              <a:avLst/>
            </a:prstGeom>
            <a:noFill/>
            <a:ln w="6350" cap="flat">
              <a:solidFill>
                <a:srgbClr val="BABABA"/>
              </a:solidFill>
              <a:prstDash val="solid"/>
              <a:round/>
            </a:ln>
            <a:effectLst/>
          </p:spPr>
          <p:txBody>
            <a:bodyPr wrap="square" lIns="45718" tIns="45718" rIns="45718" bIns="45718" numCol="1" anchor="ctr">
              <a:noAutofit/>
            </a:bodyPr>
            <a:lstStyle/>
            <a:p/>
          </p:txBody>
        </p:sp>
      </p:gr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image66.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375" name="Shape 375"/>
          <p:cNvSpPr/>
          <p:nvPr/>
        </p:nvSpPr>
        <p:spPr>
          <a:xfrm>
            <a:off x="434627" y="420255"/>
            <a:ext cx="5533610"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Brand Personality</a:t>
            </a:r>
          </a:p>
        </p:txBody>
      </p:sp>
      <p:sp>
        <p:nvSpPr>
          <p:cNvPr id="376" name="Shape 376"/>
          <p:cNvSpPr/>
          <p:nvPr/>
        </p:nvSpPr>
        <p:spPr>
          <a:xfrm>
            <a:off x="466530" y="999310"/>
            <a:ext cx="4284002" cy="36001"/>
          </a:xfrm>
          <a:prstGeom prst="rect">
            <a:avLst/>
          </a:prstGeom>
          <a:solidFill>
            <a:srgbClr val="FF0000"/>
          </a:solidFill>
          <a:ln w="12700">
            <a:miter lim="400000"/>
          </a:ln>
        </p:spPr>
        <p:txBody>
          <a:bodyPr lIns="45718" tIns="45718" rIns="45718" bIns="45718" anchor="ctr"/>
          <a:lstStyle/>
          <a:p/>
        </p:txBody>
      </p:sp>
      <p:sp>
        <p:nvSpPr>
          <p:cNvPr id="377" name="Shape 377"/>
          <p:cNvSpPr/>
          <p:nvPr/>
        </p:nvSpPr>
        <p:spPr>
          <a:xfrm>
            <a:off x="1223582" y="2190329"/>
            <a:ext cx="3361574" cy="2782266"/>
          </a:xfrm>
          <a:prstGeom prst="rect">
            <a:avLst/>
          </a:prstGeom>
          <a:solidFill>
            <a:srgbClr val="FF0000">
              <a:alpha val="33000"/>
            </a:srgbClr>
          </a:solidFill>
          <a:ln w="12700">
            <a:miter lim="400000"/>
          </a:ln>
        </p:spPr>
        <p:txBody>
          <a:bodyPr lIns="45718" tIns="45718" rIns="45718" bIns="45718" anchor="ctr"/>
          <a:lstStyle/>
          <a:p/>
        </p:txBody>
      </p:sp>
      <p:sp>
        <p:nvSpPr>
          <p:cNvPr id="378" name="Shape 378"/>
          <p:cNvSpPr/>
          <p:nvPr/>
        </p:nvSpPr>
        <p:spPr>
          <a:xfrm>
            <a:off x="1493303" y="2343722"/>
            <a:ext cx="3322099" cy="2782267"/>
          </a:xfrm>
          <a:prstGeom prst="rect">
            <a:avLst/>
          </a:prstGeom>
          <a:solidFill>
            <a:srgbClr val="FF0000">
              <a:alpha val="33000"/>
            </a:srgbClr>
          </a:solidFill>
          <a:ln w="12700">
            <a:miter lim="400000"/>
          </a:ln>
        </p:spPr>
        <p:txBody>
          <a:bodyPr lIns="45718" tIns="45718" rIns="45718" bIns="45718" anchor="ctr"/>
          <a:lstStyle/>
          <a:p/>
        </p:txBody>
      </p:sp>
      <p:sp>
        <p:nvSpPr>
          <p:cNvPr id="379" name="Shape 379"/>
          <p:cNvSpPr/>
          <p:nvPr/>
        </p:nvSpPr>
        <p:spPr>
          <a:xfrm>
            <a:off x="2052829" y="2871054"/>
            <a:ext cx="2631004" cy="1386837"/>
          </a:xfrm>
          <a:prstGeom prst="rect">
            <a:avLst/>
          </a:prstGeom>
          <a:ln w="12700">
            <a:miter lim="400000"/>
          </a:ln>
        </p:spPr>
        <p:txBody>
          <a:bodyPr lIns="45718" tIns="45718" rIns="45718" bIns="45718">
            <a:spAutoFit/>
          </a:bodyPr>
          <a:lstStyle/>
          <a:p>
            <a:pPr>
              <a:defRPr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Adventurer </a:t>
            </a:r>
          </a:p>
          <a:p>
            <a:pPr>
              <a:defRPr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with </a:t>
            </a:r>
          </a:p>
          <a:p>
            <a:pPr>
              <a:defRPr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Passion</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image67.jpg"/>
          <p:cNvPicPr>
            <a:picLocks noChangeAspect="1"/>
          </p:cNvPicPr>
          <p:nvPr/>
        </p:nvPicPr>
        <p:blipFill>
          <a:blip r:embed="rId1"/>
          <a:stretch>
            <a:fillRect/>
          </a:stretch>
        </p:blipFill>
        <p:spPr>
          <a:xfrm>
            <a:off x="10205" y="0"/>
            <a:ext cx="12192001" cy="6858000"/>
          </a:xfrm>
          <a:prstGeom prst="rect">
            <a:avLst/>
          </a:prstGeom>
          <a:ln w="12700">
            <a:miter lim="400000"/>
            <a:headEnd/>
            <a:tailEnd/>
          </a:ln>
        </p:spPr>
      </p:pic>
      <p:sp>
        <p:nvSpPr>
          <p:cNvPr id="384" name="Shape 384"/>
          <p:cNvSpPr/>
          <p:nvPr/>
        </p:nvSpPr>
        <p:spPr>
          <a:xfrm>
            <a:off x="285337" y="298957"/>
            <a:ext cx="5533610"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Brand Personality</a:t>
            </a:r>
          </a:p>
        </p:txBody>
      </p:sp>
      <p:sp>
        <p:nvSpPr>
          <p:cNvPr id="385" name="Shape 385"/>
          <p:cNvSpPr/>
          <p:nvPr/>
        </p:nvSpPr>
        <p:spPr>
          <a:xfrm>
            <a:off x="363892" y="878012"/>
            <a:ext cx="3600002" cy="36001"/>
          </a:xfrm>
          <a:prstGeom prst="rect">
            <a:avLst/>
          </a:prstGeom>
          <a:solidFill>
            <a:srgbClr val="FF0000"/>
          </a:solidFill>
          <a:ln w="12700">
            <a:miter lim="400000"/>
          </a:ln>
        </p:spPr>
        <p:txBody>
          <a:bodyPr lIns="45718" tIns="45718" rIns="45718" bIns="45718" anchor="ctr"/>
          <a:lstStyle/>
          <a:p/>
        </p:txBody>
      </p:sp>
      <p:sp>
        <p:nvSpPr>
          <p:cNvPr id="386" name="Shape 386"/>
          <p:cNvSpPr/>
          <p:nvPr/>
        </p:nvSpPr>
        <p:spPr>
          <a:xfrm>
            <a:off x="1118328" y="2384432"/>
            <a:ext cx="3361574" cy="2782266"/>
          </a:xfrm>
          <a:prstGeom prst="rect">
            <a:avLst/>
          </a:prstGeom>
          <a:solidFill>
            <a:srgbClr val="FF0000">
              <a:alpha val="33000"/>
            </a:srgbClr>
          </a:solidFill>
          <a:ln w="12700">
            <a:miter lim="400000"/>
          </a:ln>
        </p:spPr>
        <p:txBody>
          <a:bodyPr lIns="45718" tIns="45718" rIns="45718" bIns="45718" anchor="ctr"/>
          <a:lstStyle/>
          <a:p/>
        </p:txBody>
      </p:sp>
      <p:sp>
        <p:nvSpPr>
          <p:cNvPr id="387" name="Shape 387"/>
          <p:cNvSpPr/>
          <p:nvPr/>
        </p:nvSpPr>
        <p:spPr>
          <a:xfrm>
            <a:off x="1388048" y="2537827"/>
            <a:ext cx="3322099" cy="2782266"/>
          </a:xfrm>
          <a:prstGeom prst="rect">
            <a:avLst/>
          </a:prstGeom>
          <a:solidFill>
            <a:srgbClr val="FF0000">
              <a:alpha val="33000"/>
            </a:srgbClr>
          </a:solidFill>
          <a:ln w="12700">
            <a:miter lim="400000"/>
          </a:ln>
        </p:spPr>
        <p:txBody>
          <a:bodyPr lIns="45718" tIns="45718" rIns="45718" bIns="45718" anchor="ctr"/>
          <a:lstStyle/>
          <a:p/>
        </p:txBody>
      </p:sp>
      <p:sp>
        <p:nvSpPr>
          <p:cNvPr id="388" name="Shape 388"/>
          <p:cNvSpPr/>
          <p:nvPr/>
        </p:nvSpPr>
        <p:spPr>
          <a:xfrm>
            <a:off x="1559086" y="3192268"/>
            <a:ext cx="4988569" cy="1012187"/>
          </a:xfrm>
          <a:prstGeom prst="rect">
            <a:avLst/>
          </a:prstGeom>
          <a:ln w="12700">
            <a:miter lim="400000"/>
          </a:ln>
        </p:spPr>
        <p:txBody>
          <a:bodyPr lIns="45718" tIns="45718" rIns="45718" bIns="45718">
            <a:spAutoFit/>
          </a:bodyPr>
          <a:lstStyle/>
          <a:p>
            <a:pPr defTabSz="608965">
              <a:lnSpc>
                <a:spcPct val="150000"/>
              </a:lnSpc>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Pop-Pro: </a:t>
            </a:r>
          </a:p>
          <a:p>
            <a:pPr defTabSz="608965">
              <a:lnSpc>
                <a:spcPct val="150000"/>
              </a:lnSpc>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Popular Profession</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image68.jpg"/>
          <p:cNvPicPr>
            <a:picLocks noChangeAspect="1"/>
          </p:cNvPicPr>
          <p:nvPr/>
        </p:nvPicPr>
        <p:blipFill>
          <a:blip r:embed="rId1"/>
          <a:stretch>
            <a:fillRect/>
          </a:stretch>
        </p:blipFill>
        <p:spPr>
          <a:xfrm>
            <a:off x="0" y="3841"/>
            <a:ext cx="12192000" cy="6854160"/>
          </a:xfrm>
          <a:prstGeom prst="rect">
            <a:avLst/>
          </a:prstGeom>
          <a:ln w="12700">
            <a:miter lim="400000"/>
            <a:headEnd/>
            <a:tailEnd/>
          </a:ln>
        </p:spPr>
      </p:pic>
      <p:sp>
        <p:nvSpPr>
          <p:cNvPr id="391" name="Shape 391"/>
          <p:cNvSpPr/>
          <p:nvPr/>
        </p:nvSpPr>
        <p:spPr>
          <a:xfrm>
            <a:off x="7658248" y="3594210"/>
            <a:ext cx="3515181" cy="523237"/>
          </a:xfrm>
          <a:prstGeom prst="rect">
            <a:avLst/>
          </a:prstGeom>
          <a:ln w="12700">
            <a:miter lim="400000"/>
          </a:ln>
        </p:spPr>
        <p:txBody>
          <a:bodyPr lIns="45718" tIns="45718" rIns="45718" bIns="45718">
            <a:spAutoFit/>
          </a:bodyPr>
          <a:lstStyle>
            <a:lvl1pPr defTabSz="608965">
              <a:defRPr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Nordic Design Style </a:t>
            </a:r>
          </a:p>
        </p:txBody>
      </p:sp>
      <p:sp>
        <p:nvSpPr>
          <p:cNvPr id="392" name="Shape 392"/>
          <p:cNvSpPr/>
          <p:nvPr/>
        </p:nvSpPr>
        <p:spPr>
          <a:xfrm>
            <a:off x="7658248" y="4128234"/>
            <a:ext cx="3515181" cy="307337"/>
          </a:xfrm>
          <a:prstGeom prst="rect">
            <a:avLst/>
          </a:prstGeom>
          <a:ln w="12700">
            <a:miter lim="400000"/>
          </a:ln>
        </p:spPr>
        <p:txBody>
          <a:bodyPr lIns="45718" tIns="45718" rIns="45718" bIns="45718">
            <a:spAutoFit/>
          </a:bodyPr>
          <a:lstStyle/>
          <a:p>
            <a:pPr defTabSz="608965">
              <a:defRPr sz="1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Precision Metal Craftmanship</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image69.jpe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395" name="Shape 395"/>
          <p:cNvSpPr/>
          <p:nvPr/>
        </p:nvSpPr>
        <p:spPr>
          <a:xfrm>
            <a:off x="6950770" y="3775678"/>
            <a:ext cx="3915929" cy="523237"/>
          </a:xfrm>
          <a:prstGeom prst="rect">
            <a:avLst/>
          </a:prstGeom>
          <a:ln w="12700">
            <a:miter lim="400000"/>
          </a:ln>
        </p:spPr>
        <p:txBody>
          <a:bodyPr lIns="45718" tIns="45718" rIns="45718" bIns="45718">
            <a:spAutoFit/>
          </a:bodyPr>
          <a:lstStyle>
            <a:lvl1pPr>
              <a:defRPr sz="1400">
                <a:solidFill>
                  <a:srgbClr val="535353"/>
                </a:solidFill>
                <a:latin typeface="方正兰亭黑_GBK"/>
                <a:ea typeface="方正兰亭黑_GBK"/>
                <a:cs typeface="方正兰亭黑_GBK"/>
                <a:sym typeface="方正兰亭黑_GBK"/>
              </a:defRPr>
            </a:lvl1pPr>
          </a:lstStyle>
          <a:p>
            <a:r>
              <a:t>Italian Brand Ambassador with a deep passion for perfecting 1MORE’s sound</a:t>
            </a:r>
          </a:p>
        </p:txBody>
      </p:sp>
      <p:sp>
        <p:nvSpPr>
          <p:cNvPr id="396" name="Shape 396"/>
          <p:cNvSpPr/>
          <p:nvPr/>
        </p:nvSpPr>
        <p:spPr>
          <a:xfrm>
            <a:off x="6950770" y="3316628"/>
            <a:ext cx="4787799" cy="332737"/>
          </a:xfrm>
          <a:prstGeom prst="rect">
            <a:avLst/>
          </a:prstGeom>
          <a:ln w="12700">
            <a:miter lim="400000"/>
          </a:ln>
        </p:spPr>
        <p:txBody>
          <a:bodyPr lIns="45718" tIns="45718" rIns="45718" bIns="45718">
            <a:spAutoFit/>
          </a:bodyPr>
          <a:lstStyle>
            <a:lvl1pPr>
              <a:defRPr sz="1600">
                <a:solidFill>
                  <a:srgbClr val="535353"/>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Four Time Grammy Award Winner</a:t>
            </a:r>
          </a:p>
        </p:txBody>
      </p:sp>
      <p:sp>
        <p:nvSpPr>
          <p:cNvPr id="397" name="Shape 397"/>
          <p:cNvSpPr/>
          <p:nvPr/>
        </p:nvSpPr>
        <p:spPr>
          <a:xfrm>
            <a:off x="6944191" y="2824184"/>
            <a:ext cx="2262976" cy="815337"/>
          </a:xfrm>
          <a:prstGeom prst="rect">
            <a:avLst/>
          </a:prstGeom>
          <a:ln w="12700">
            <a:miter lim="400000"/>
          </a:ln>
        </p:spPr>
        <p:txBody>
          <a:bodyPr lIns="45718" tIns="45718" rIns="45718" bIns="45718">
            <a:spAutoFit/>
          </a:bodyPr>
          <a:lstStyle>
            <a:lvl1pPr>
              <a:defRPr sz="240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Luca Bignardi</a:t>
            </a:r>
          </a:p>
        </p:txBody>
      </p:sp>
      <p:sp>
        <p:nvSpPr>
          <p:cNvPr id="398" name="Shape 398"/>
          <p:cNvSpPr/>
          <p:nvPr/>
        </p:nvSpPr>
        <p:spPr>
          <a:xfrm flipV="1">
            <a:off x="6999455" y="3692568"/>
            <a:ext cx="4739113" cy="45721"/>
          </a:xfrm>
          <a:prstGeom prst="rect">
            <a:avLst/>
          </a:prstGeom>
          <a:solidFill>
            <a:srgbClr val="FF0000"/>
          </a:solidFill>
          <a:ln w="12700">
            <a:miter lim="400000"/>
          </a:ln>
        </p:spPr>
        <p:txBody>
          <a:bodyPr lIns="45718" tIns="45718" rIns="45718" bIns="45718" anchor="ctr"/>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image70.jpg"/>
          <p:cNvPicPr>
            <a:picLocks noChangeAspect="1"/>
          </p:cNvPicPr>
          <p:nvPr/>
        </p:nvPicPr>
        <p:blipFill>
          <a:blip r:embed="rId1"/>
          <a:stretch>
            <a:fillRect/>
          </a:stretch>
        </p:blipFill>
        <p:spPr>
          <a:xfrm>
            <a:off x="23230" y="0"/>
            <a:ext cx="12145538" cy="6858000"/>
          </a:xfrm>
          <a:prstGeom prst="rect">
            <a:avLst/>
          </a:prstGeom>
          <a:ln w="12700">
            <a:miter lim="400000"/>
            <a:headEnd/>
            <a:tailEnd/>
          </a:ln>
        </p:spPr>
      </p:pic>
      <p:sp>
        <p:nvSpPr>
          <p:cNvPr id="401" name="Shape 401"/>
          <p:cNvSpPr/>
          <p:nvPr/>
        </p:nvSpPr>
        <p:spPr>
          <a:xfrm>
            <a:off x="-9" y="659339"/>
            <a:ext cx="12192015" cy="16942"/>
          </a:xfrm>
          <a:prstGeom prst="line">
            <a:avLst/>
          </a:prstGeom>
          <a:ln w="12700">
            <a:solidFill>
              <a:srgbClr val="FF0000"/>
            </a:solidFill>
            <a:miter/>
          </a:ln>
        </p:spPr>
        <p:txBody>
          <a:bodyPr lIns="45718" tIns="45718" rIns="45718" bIns="45718"/>
          <a:lstStyle/>
          <a:p/>
        </p:txBody>
      </p:sp>
      <p:sp>
        <p:nvSpPr>
          <p:cNvPr id="402" name="Shape 402"/>
          <p:cNvSpPr/>
          <p:nvPr/>
        </p:nvSpPr>
        <p:spPr>
          <a:xfrm>
            <a:off x="322660" y="131006"/>
            <a:ext cx="5533610" cy="523237"/>
          </a:xfrm>
          <a:prstGeom prst="rect">
            <a:avLst/>
          </a:prstGeom>
          <a:ln w="12700">
            <a:miter lim="400000"/>
          </a:ln>
        </p:spPr>
        <p:txBody>
          <a:bodyPr lIns="45718" tIns="45718" rIns="45718" bIns="45718">
            <a:spAutoFit/>
          </a:bodyPr>
          <a:lstStyle>
            <a:lvl1pPr>
              <a:defRPr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Honor List</a:t>
            </a:r>
          </a:p>
        </p:txBody>
      </p:sp>
      <p:sp>
        <p:nvSpPr>
          <p:cNvPr id="403" name="Shape 403"/>
          <p:cNvSpPr/>
          <p:nvPr/>
        </p:nvSpPr>
        <p:spPr>
          <a:xfrm>
            <a:off x="3082886" y="2837279"/>
            <a:ext cx="1237699" cy="307337"/>
          </a:xfrm>
          <a:prstGeom prst="rect">
            <a:avLst/>
          </a:prstGeom>
          <a:ln w="12700">
            <a:miter lim="400000"/>
          </a:ln>
        </p:spPr>
        <p:txBody>
          <a:bodyPr wrap="none" lIns="45718" tIns="45718" rIns="45718" bIns="45718">
            <a:spAutoFit/>
          </a:bodyPr>
          <a:lstStyle>
            <a:lvl1pPr>
              <a:defRPr sz="1400">
                <a:solidFill>
                  <a:srgbClr val="EDEDED"/>
                </a:solidFill>
                <a:latin typeface="+mj-lt"/>
                <a:ea typeface="+mj-ea"/>
                <a:cs typeface="+mj-cs"/>
                <a:sym typeface="Helvetica"/>
              </a:defRPr>
            </a:lvl1pPr>
          </a:lstStyle>
          <a:p>
            <a:r>
              <a:t>2014 iF Award</a:t>
            </a:r>
          </a:p>
        </p:txBody>
      </p:sp>
      <p:sp>
        <p:nvSpPr>
          <p:cNvPr id="404" name="Shape 404"/>
          <p:cNvSpPr/>
          <p:nvPr/>
        </p:nvSpPr>
        <p:spPr>
          <a:xfrm>
            <a:off x="8038152" y="3947848"/>
            <a:ext cx="1815586" cy="269237"/>
          </a:xfrm>
          <a:prstGeom prst="rect">
            <a:avLst/>
          </a:prstGeom>
          <a:ln w="12700">
            <a:miter lim="400000"/>
          </a:ln>
        </p:spPr>
        <p:txBody>
          <a:bodyPr wrap="none" lIns="45718" tIns="45718" rIns="45718" bIns="45718">
            <a:spAutoFit/>
          </a:bodyPr>
          <a:lstStyle>
            <a:lvl1pPr>
              <a:defRPr sz="1200">
                <a:solidFill>
                  <a:srgbClr val="FFFFFF"/>
                </a:solidFill>
                <a:latin typeface="+mj-lt"/>
                <a:ea typeface="+mj-ea"/>
                <a:cs typeface="+mj-cs"/>
                <a:sym typeface="Helvetica"/>
              </a:defRPr>
            </a:lvl1pPr>
          </a:lstStyle>
          <a:p>
            <a:r>
              <a:t>2015 China Good Design</a:t>
            </a:r>
          </a:p>
        </p:txBody>
      </p:sp>
      <p:sp>
        <p:nvSpPr>
          <p:cNvPr id="405" name="Shape 405"/>
          <p:cNvSpPr/>
          <p:nvPr/>
        </p:nvSpPr>
        <p:spPr>
          <a:xfrm>
            <a:off x="5575643" y="2797809"/>
            <a:ext cx="1662925" cy="307337"/>
          </a:xfrm>
          <a:prstGeom prst="rect">
            <a:avLst/>
          </a:prstGeom>
          <a:ln w="12700">
            <a:miter lim="400000"/>
          </a:ln>
        </p:spPr>
        <p:txBody>
          <a:bodyPr wrap="none" lIns="45718" tIns="45718" rIns="45718" bIns="45718">
            <a:spAutoFit/>
          </a:bodyPr>
          <a:lstStyle>
            <a:lvl1pPr>
              <a:defRPr sz="1400">
                <a:solidFill>
                  <a:srgbClr val="FFFFFF"/>
                </a:solidFill>
                <a:latin typeface="+mj-lt"/>
                <a:ea typeface="+mj-ea"/>
                <a:cs typeface="+mj-cs"/>
                <a:sym typeface="Helvetica"/>
              </a:defRPr>
            </a:lvl1pPr>
          </a:lstStyle>
          <a:p>
            <a:r>
              <a:t>2014 Reddot Award</a:t>
            </a:r>
          </a:p>
        </p:txBody>
      </p:sp>
      <p:sp>
        <p:nvSpPr>
          <p:cNvPr id="406" name="Shape 406"/>
          <p:cNvSpPr/>
          <p:nvPr/>
        </p:nvSpPr>
        <p:spPr>
          <a:xfrm>
            <a:off x="5514411" y="5445486"/>
            <a:ext cx="1899935" cy="307337"/>
          </a:xfrm>
          <a:prstGeom prst="rect">
            <a:avLst/>
          </a:prstGeom>
          <a:ln w="12700">
            <a:miter lim="400000"/>
          </a:ln>
        </p:spPr>
        <p:txBody>
          <a:bodyPr wrap="none" lIns="45718" tIns="45718" rIns="45718" bIns="45718">
            <a:spAutoFit/>
          </a:bodyPr>
          <a:lstStyle>
            <a:lvl1pPr>
              <a:defRPr sz="1400">
                <a:solidFill>
                  <a:srgbClr val="FFFFFF"/>
                </a:solidFill>
                <a:latin typeface="+mj-lt"/>
                <a:ea typeface="+mj-ea"/>
                <a:cs typeface="+mj-cs"/>
                <a:sym typeface="Helvetica"/>
              </a:defRPr>
            </a:lvl1pPr>
          </a:lstStyle>
          <a:p>
            <a:r>
              <a:t>2014 Computex Award</a:t>
            </a:r>
          </a:p>
        </p:txBody>
      </p:sp>
      <p:sp>
        <p:nvSpPr>
          <p:cNvPr id="407" name="Shape 407"/>
          <p:cNvSpPr/>
          <p:nvPr/>
        </p:nvSpPr>
        <p:spPr>
          <a:xfrm>
            <a:off x="3109197" y="5526611"/>
            <a:ext cx="1237699" cy="307337"/>
          </a:xfrm>
          <a:prstGeom prst="rect">
            <a:avLst/>
          </a:prstGeom>
          <a:ln w="12700">
            <a:miter lim="400000"/>
          </a:ln>
        </p:spPr>
        <p:txBody>
          <a:bodyPr wrap="none" lIns="45718" tIns="45718" rIns="45718" bIns="45718">
            <a:spAutoFit/>
          </a:bodyPr>
          <a:lstStyle>
            <a:lvl1pPr>
              <a:defRPr sz="1400">
                <a:solidFill>
                  <a:srgbClr val="FFFFFF"/>
                </a:solidFill>
                <a:latin typeface="+mj-lt"/>
                <a:ea typeface="+mj-ea"/>
                <a:cs typeface="+mj-cs"/>
                <a:sym typeface="Helvetica"/>
              </a:defRPr>
            </a:lvl1pPr>
          </a:lstStyle>
          <a:p>
            <a:r>
              <a:t>2016 iF Award</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71.jpg"/>
          <p:cNvPicPr>
            <a:picLocks noChangeAspect="1"/>
          </p:cNvPicPr>
          <p:nvPr/>
        </p:nvPicPr>
        <p:blipFill>
          <a:blip r:embed="rId1"/>
          <a:stretch>
            <a:fillRect/>
          </a:stretch>
        </p:blipFill>
        <p:spPr>
          <a:xfrm>
            <a:off x="23230" y="-2"/>
            <a:ext cx="12168769" cy="6871119"/>
          </a:xfrm>
          <a:prstGeom prst="rect">
            <a:avLst/>
          </a:prstGeom>
          <a:ln w="12700">
            <a:miter lim="400000"/>
            <a:headEnd/>
            <a:tailEnd/>
          </a:ln>
        </p:spPr>
      </p:pic>
      <p:sp>
        <p:nvSpPr>
          <p:cNvPr id="410" name="Shape 410"/>
          <p:cNvSpPr/>
          <p:nvPr/>
        </p:nvSpPr>
        <p:spPr>
          <a:xfrm>
            <a:off x="-9" y="592664"/>
            <a:ext cx="12192015" cy="16942"/>
          </a:xfrm>
          <a:prstGeom prst="line">
            <a:avLst/>
          </a:prstGeom>
          <a:ln w="12700">
            <a:solidFill>
              <a:srgbClr val="FF0000"/>
            </a:solidFill>
            <a:miter/>
          </a:ln>
        </p:spPr>
        <p:txBody>
          <a:bodyPr lIns="45718" tIns="45718" rIns="45718" bIns="45718"/>
          <a:lstStyle/>
          <a:p/>
        </p:txBody>
      </p:sp>
      <p:sp>
        <p:nvSpPr>
          <p:cNvPr id="411" name="Shape 411"/>
          <p:cNvSpPr/>
          <p:nvPr/>
        </p:nvSpPr>
        <p:spPr>
          <a:xfrm>
            <a:off x="0" y="592455"/>
            <a:ext cx="12192001" cy="17146"/>
          </a:xfrm>
          <a:prstGeom prst="line">
            <a:avLst/>
          </a:prstGeom>
          <a:ln w="12700">
            <a:solidFill>
              <a:srgbClr val="FF0000"/>
            </a:solidFill>
            <a:miter/>
          </a:ln>
        </p:spPr>
        <p:txBody>
          <a:bodyPr lIns="45718" tIns="45718" rIns="45718" bIns="45718"/>
          <a:lstStyle/>
          <a:p/>
        </p:txBody>
      </p:sp>
      <p:sp>
        <p:nvSpPr>
          <p:cNvPr id="412" name="Shape 412"/>
          <p:cNvSpPr/>
          <p:nvPr/>
        </p:nvSpPr>
        <p:spPr>
          <a:xfrm>
            <a:off x="2502286" y="3877450"/>
            <a:ext cx="1439951" cy="421637"/>
          </a:xfrm>
          <a:prstGeom prst="rect">
            <a:avLst/>
          </a:prstGeom>
          <a:ln w="12700">
            <a:miter lim="400000"/>
          </a:ln>
        </p:spPr>
        <p:txBody>
          <a:bodyPr wrap="none" lIns="45718" tIns="45718" rIns="45718" bIns="45718">
            <a:spAutoFit/>
          </a:bodyPr>
          <a:lstStyle/>
          <a:p>
            <a:pPr algn="ctr">
              <a:defRPr sz="1100">
                <a:solidFill>
                  <a:srgbClr val="FFFFFF"/>
                </a:solidFill>
                <a:latin typeface="+mj-lt"/>
                <a:ea typeface="+mj-ea"/>
                <a:cs typeface="+mj-cs"/>
                <a:sym typeface="Helvetica"/>
              </a:defRPr>
            </a:pPr>
            <a:r>
              <a:t>2015 Reddot </a:t>
            </a:r>
          </a:p>
          <a:p>
            <a:pPr algn="ctr">
              <a:defRPr sz="1100">
                <a:solidFill>
                  <a:srgbClr val="FFFFFF"/>
                </a:solidFill>
                <a:latin typeface="+mj-lt"/>
                <a:ea typeface="+mj-ea"/>
                <a:cs typeface="+mj-cs"/>
                <a:sym typeface="Helvetica"/>
              </a:defRPr>
            </a:pPr>
            <a:r>
              <a:t>Honorable Mentioned</a:t>
            </a:r>
          </a:p>
        </p:txBody>
      </p:sp>
      <p:sp>
        <p:nvSpPr>
          <p:cNvPr id="413" name="Shape 413"/>
          <p:cNvSpPr/>
          <p:nvPr/>
        </p:nvSpPr>
        <p:spPr>
          <a:xfrm>
            <a:off x="5228952" y="2792266"/>
            <a:ext cx="1237699" cy="307337"/>
          </a:xfrm>
          <a:prstGeom prst="rect">
            <a:avLst/>
          </a:prstGeom>
          <a:ln w="12700">
            <a:miter lim="400000"/>
          </a:ln>
        </p:spPr>
        <p:txBody>
          <a:bodyPr wrap="none" lIns="45718" tIns="45718" rIns="45718" bIns="45718">
            <a:spAutoFit/>
          </a:bodyPr>
          <a:lstStyle>
            <a:lvl1pPr>
              <a:defRPr sz="1400">
                <a:solidFill>
                  <a:srgbClr val="FFFFFF"/>
                </a:solidFill>
                <a:latin typeface="+mj-lt"/>
                <a:ea typeface="+mj-ea"/>
                <a:cs typeface="+mj-cs"/>
                <a:sym typeface="Helvetica"/>
              </a:defRPr>
            </a:lvl1pPr>
          </a:lstStyle>
          <a:p>
            <a:r>
              <a:t>2016 iF Award</a:t>
            </a:r>
          </a:p>
        </p:txBody>
      </p:sp>
      <p:sp>
        <p:nvSpPr>
          <p:cNvPr id="414" name="Shape 414"/>
          <p:cNvSpPr/>
          <p:nvPr/>
        </p:nvSpPr>
        <p:spPr>
          <a:xfrm>
            <a:off x="5211288" y="5507444"/>
            <a:ext cx="1237699" cy="307337"/>
          </a:xfrm>
          <a:prstGeom prst="rect">
            <a:avLst/>
          </a:prstGeom>
          <a:ln w="12700">
            <a:miter lim="400000"/>
          </a:ln>
        </p:spPr>
        <p:txBody>
          <a:bodyPr wrap="none" lIns="45718" tIns="45718" rIns="45718" bIns="45718">
            <a:spAutoFit/>
          </a:bodyPr>
          <a:lstStyle>
            <a:lvl1pPr>
              <a:defRPr sz="1400">
                <a:solidFill>
                  <a:srgbClr val="FFFFFF"/>
                </a:solidFill>
                <a:latin typeface="+mj-lt"/>
                <a:ea typeface="+mj-ea"/>
                <a:cs typeface="+mj-cs"/>
                <a:sym typeface="Helvetica"/>
              </a:defRPr>
            </a:lvl1pPr>
          </a:lstStyle>
          <a:p>
            <a:r>
              <a:t>2016 iF Award</a:t>
            </a:r>
          </a:p>
        </p:txBody>
      </p:sp>
      <p:sp>
        <p:nvSpPr>
          <p:cNvPr id="415" name="Shape 415"/>
          <p:cNvSpPr/>
          <p:nvPr/>
        </p:nvSpPr>
        <p:spPr>
          <a:xfrm>
            <a:off x="7953839" y="2805421"/>
            <a:ext cx="1237699" cy="307337"/>
          </a:xfrm>
          <a:prstGeom prst="rect">
            <a:avLst/>
          </a:prstGeom>
          <a:ln w="12700">
            <a:miter lim="400000"/>
          </a:ln>
        </p:spPr>
        <p:txBody>
          <a:bodyPr wrap="none" lIns="45718" tIns="45718" rIns="45718" bIns="45718">
            <a:spAutoFit/>
          </a:bodyPr>
          <a:lstStyle>
            <a:lvl1pPr>
              <a:defRPr sz="1400">
                <a:solidFill>
                  <a:srgbClr val="FFFFFF"/>
                </a:solidFill>
                <a:latin typeface="+mj-lt"/>
                <a:ea typeface="+mj-ea"/>
                <a:cs typeface="+mj-cs"/>
                <a:sym typeface="Helvetica"/>
              </a:defRPr>
            </a:lvl1pPr>
          </a:lstStyle>
          <a:p>
            <a:r>
              <a:t>2015 iF Award</a:t>
            </a:r>
          </a:p>
        </p:txBody>
      </p:sp>
      <p:sp>
        <p:nvSpPr>
          <p:cNvPr id="416" name="Shape 416"/>
          <p:cNvSpPr/>
          <p:nvPr/>
        </p:nvSpPr>
        <p:spPr>
          <a:xfrm>
            <a:off x="7953840" y="5447355"/>
            <a:ext cx="1237698" cy="307337"/>
          </a:xfrm>
          <a:prstGeom prst="rect">
            <a:avLst/>
          </a:prstGeom>
          <a:ln w="12700">
            <a:miter lim="400000"/>
          </a:ln>
        </p:spPr>
        <p:txBody>
          <a:bodyPr wrap="none" lIns="45718" tIns="45718" rIns="45718" bIns="45718">
            <a:spAutoFit/>
          </a:bodyPr>
          <a:lstStyle>
            <a:lvl1pPr>
              <a:defRPr sz="1400">
                <a:solidFill>
                  <a:srgbClr val="FFFFFF"/>
                </a:solidFill>
                <a:latin typeface="+mj-lt"/>
                <a:ea typeface="+mj-ea"/>
                <a:cs typeface="+mj-cs"/>
                <a:sym typeface="Helvetica"/>
              </a:defRPr>
            </a:lvl1pPr>
          </a:lstStyle>
          <a:p>
            <a:r>
              <a:t>2016 iF Award</a:t>
            </a:r>
          </a:p>
        </p:txBody>
      </p:sp>
      <p:sp>
        <p:nvSpPr>
          <p:cNvPr id="417" name="Shape 417"/>
          <p:cNvSpPr/>
          <p:nvPr/>
        </p:nvSpPr>
        <p:spPr>
          <a:xfrm>
            <a:off x="80725" y="10356"/>
            <a:ext cx="5533610" cy="523237"/>
          </a:xfrm>
          <a:prstGeom prst="rect">
            <a:avLst/>
          </a:prstGeom>
          <a:ln w="12700">
            <a:miter lim="400000"/>
          </a:ln>
        </p:spPr>
        <p:txBody>
          <a:bodyPr lIns="45718" tIns="45718" rIns="45718" bIns="45718">
            <a:spAutoFit/>
          </a:bodyPr>
          <a:lstStyle>
            <a:lvl1pPr>
              <a:defRPr sz="2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Honor List</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age64.jpe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grpSp>
        <p:nvGrpSpPr>
          <p:cNvPr id="432" name="Group 432"/>
          <p:cNvGrpSpPr/>
          <p:nvPr/>
        </p:nvGrpSpPr>
        <p:grpSpPr>
          <a:xfrm>
            <a:off x="1725739" y="1512775"/>
            <a:ext cx="8681578" cy="3873731"/>
            <a:chOff x="0" y="0"/>
            <a:chExt cx="8681576" cy="3873729"/>
          </a:xfrm>
        </p:grpSpPr>
        <p:grpSp>
          <p:nvGrpSpPr>
            <p:cNvPr id="422" name="Group 422"/>
            <p:cNvGrpSpPr/>
            <p:nvPr/>
          </p:nvGrpSpPr>
          <p:grpSpPr>
            <a:xfrm>
              <a:off x="328551" y="0"/>
              <a:ext cx="5939171" cy="797245"/>
              <a:chOff x="0" y="0"/>
              <a:chExt cx="5939169" cy="797244"/>
            </a:xfrm>
          </p:grpSpPr>
          <p:sp>
            <p:nvSpPr>
              <p:cNvPr id="420" name="Shape 420"/>
              <p:cNvSpPr/>
              <p:nvPr/>
            </p:nvSpPr>
            <p:spPr>
              <a:xfrm>
                <a:off x="1369001" y="229347"/>
                <a:ext cx="4570169" cy="332737"/>
              </a:xfrm>
              <a:prstGeom prst="rect">
                <a:avLst/>
              </a:prstGeom>
              <a:noFill/>
              <a:ln w="12700" cap="flat">
                <a:noFill/>
                <a:miter lim="400000"/>
              </a:ln>
              <a:effectLst/>
            </p:spPr>
            <p:txBody>
              <a:bodyPr wrap="square" lIns="45718" tIns="45718" rIns="45718" bIns="45718" numCol="1" anchor="t">
                <a:spAutoFit/>
              </a:bodyPr>
              <a:lstStyle>
                <a:lvl1pPr>
                  <a:defRPr sz="1600">
                    <a:solidFill>
                      <a:srgbClr val="FFFFFF"/>
                    </a:solidFill>
                  </a:defRPr>
                </a:lvl1pPr>
              </a:lstStyle>
              <a:p>
                <a:r>
                  <a:t>“Rich sound and luxury feel.”</a:t>
                </a:r>
              </a:p>
            </p:txBody>
          </p:sp>
          <p:pic>
            <p:nvPicPr>
              <p:cNvPr id="421" name="image72.gif"/>
              <p:cNvPicPr>
                <a:picLocks noChangeAspect="1"/>
              </p:cNvPicPr>
              <p:nvPr/>
            </p:nvPicPr>
            <p:blipFill>
              <a:blip r:embed="rId2"/>
              <a:stretch>
                <a:fillRect/>
              </a:stretch>
            </p:blipFill>
            <p:spPr>
              <a:xfrm>
                <a:off x="0" y="0"/>
                <a:ext cx="797245" cy="797245"/>
              </a:xfrm>
              <a:prstGeom prst="rect">
                <a:avLst/>
              </a:prstGeom>
              <a:ln w="12700" cap="flat">
                <a:noFill/>
                <a:miter lim="400000"/>
                <a:headEnd/>
                <a:tailEnd/>
              </a:ln>
              <a:effectLst/>
            </p:spPr>
          </p:pic>
        </p:grpSp>
        <p:grpSp>
          <p:nvGrpSpPr>
            <p:cNvPr id="425" name="Group 425"/>
            <p:cNvGrpSpPr/>
            <p:nvPr/>
          </p:nvGrpSpPr>
          <p:grpSpPr>
            <a:xfrm>
              <a:off x="414167" y="1166751"/>
              <a:ext cx="8267410" cy="760575"/>
              <a:chOff x="0" y="0"/>
              <a:chExt cx="8267408" cy="760574"/>
            </a:xfrm>
          </p:grpSpPr>
          <p:sp>
            <p:nvSpPr>
              <p:cNvPr id="423" name="Shape 423"/>
              <p:cNvSpPr/>
              <p:nvPr/>
            </p:nvSpPr>
            <p:spPr>
              <a:xfrm>
                <a:off x="1283386" y="186538"/>
                <a:ext cx="6984023" cy="574037"/>
              </a:xfrm>
              <a:prstGeom prst="rect">
                <a:avLst/>
              </a:prstGeom>
              <a:noFill/>
              <a:ln w="12700" cap="flat">
                <a:noFill/>
                <a:miter lim="400000"/>
              </a:ln>
              <a:effectLst/>
            </p:spPr>
            <p:txBody>
              <a:bodyPr wrap="square" lIns="45718" tIns="45718" rIns="45718" bIns="45718" numCol="1" anchor="t">
                <a:spAutoFit/>
              </a:bodyPr>
              <a:lstStyle>
                <a:lvl1pPr>
                  <a:defRPr sz="1600">
                    <a:solidFill>
                      <a:srgbClr val="FFFFFF"/>
                    </a:solidFill>
                  </a:defRPr>
                </a:lvl1pPr>
              </a:lstStyle>
              <a:p>
                <a:r>
                  <a:t>“You never feel like these buds are going to blow you out of the water down low.”</a:t>
                </a:r>
              </a:p>
            </p:txBody>
          </p:sp>
          <p:pic>
            <p:nvPicPr>
              <p:cNvPr id="424" name="image73.jpg"/>
              <p:cNvPicPr>
                <a:picLocks noChangeAspect="1"/>
              </p:cNvPicPr>
              <p:nvPr/>
            </p:nvPicPr>
            <p:blipFill>
              <a:blip r:embed="rId3"/>
              <a:stretch>
                <a:fillRect/>
              </a:stretch>
            </p:blipFill>
            <p:spPr>
              <a:xfrm>
                <a:off x="0" y="0"/>
                <a:ext cx="711628" cy="711628"/>
              </a:xfrm>
              <a:prstGeom prst="rect">
                <a:avLst/>
              </a:prstGeom>
              <a:ln w="12700" cap="flat">
                <a:noFill/>
                <a:miter lim="400000"/>
                <a:headEnd/>
                <a:tailEnd/>
              </a:ln>
              <a:effectLst/>
            </p:spPr>
          </p:pic>
        </p:grpSp>
        <p:grpSp>
          <p:nvGrpSpPr>
            <p:cNvPr id="428" name="Group 428"/>
            <p:cNvGrpSpPr/>
            <p:nvPr/>
          </p:nvGrpSpPr>
          <p:grpSpPr>
            <a:xfrm>
              <a:off x="186667" y="2266372"/>
              <a:ext cx="8311044" cy="574037"/>
              <a:chOff x="0" y="0"/>
              <a:chExt cx="8311042" cy="574035"/>
            </a:xfrm>
          </p:grpSpPr>
          <p:sp>
            <p:nvSpPr>
              <p:cNvPr id="426" name="Shape 426"/>
              <p:cNvSpPr/>
              <p:nvPr/>
            </p:nvSpPr>
            <p:spPr>
              <a:xfrm>
                <a:off x="1510885" y="0"/>
                <a:ext cx="6800158" cy="574037"/>
              </a:xfrm>
              <a:prstGeom prst="rect">
                <a:avLst/>
              </a:prstGeom>
              <a:noFill/>
              <a:ln w="12700" cap="flat">
                <a:noFill/>
                <a:miter lim="400000"/>
              </a:ln>
              <a:effectLst/>
            </p:spPr>
            <p:txBody>
              <a:bodyPr wrap="square" lIns="45718" tIns="45718" rIns="45718" bIns="45718" numCol="1" anchor="t">
                <a:spAutoFit/>
              </a:bodyPr>
              <a:lstStyle>
                <a:lvl1pPr>
                  <a:defRPr sz="1600">
                    <a:solidFill>
                      <a:srgbClr val="FFFFFF"/>
                    </a:solidFill>
                  </a:defRPr>
                </a:lvl1pPr>
              </a:lstStyle>
              <a:p>
                <a:r>
                  <a:t>“I was rewarded with a level of dynamic slam, especially in the mid and low bass, that rivaled any in-ear I’ve used.”</a:t>
                </a:r>
              </a:p>
            </p:txBody>
          </p:sp>
          <p:pic>
            <p:nvPicPr>
              <p:cNvPr id="427" name="image74.png"/>
              <p:cNvPicPr>
                <a:picLocks noChangeAspect="1"/>
              </p:cNvPicPr>
              <p:nvPr/>
            </p:nvPicPr>
            <p:blipFill>
              <a:blip r:embed="rId4"/>
              <a:stretch>
                <a:fillRect/>
              </a:stretch>
            </p:blipFill>
            <p:spPr>
              <a:xfrm>
                <a:off x="0" y="120755"/>
                <a:ext cx="1166629" cy="301066"/>
              </a:xfrm>
              <a:prstGeom prst="rect">
                <a:avLst/>
              </a:prstGeom>
              <a:ln w="12700" cap="flat">
                <a:noFill/>
                <a:miter lim="400000"/>
                <a:headEnd/>
                <a:tailEnd/>
              </a:ln>
              <a:effectLst/>
            </p:spPr>
          </p:pic>
        </p:grpSp>
        <p:grpSp>
          <p:nvGrpSpPr>
            <p:cNvPr id="431" name="Group 431"/>
            <p:cNvGrpSpPr/>
            <p:nvPr/>
          </p:nvGrpSpPr>
          <p:grpSpPr>
            <a:xfrm>
              <a:off x="0" y="3299693"/>
              <a:ext cx="8681576" cy="574037"/>
              <a:chOff x="0" y="0"/>
              <a:chExt cx="8681575" cy="574035"/>
            </a:xfrm>
          </p:grpSpPr>
          <p:sp>
            <p:nvSpPr>
              <p:cNvPr id="429" name="Shape 429"/>
              <p:cNvSpPr/>
              <p:nvPr/>
            </p:nvSpPr>
            <p:spPr>
              <a:xfrm>
                <a:off x="1680100" y="0"/>
                <a:ext cx="7001476" cy="574037"/>
              </a:xfrm>
              <a:prstGeom prst="rect">
                <a:avLst/>
              </a:prstGeom>
              <a:noFill/>
              <a:ln w="12700" cap="flat">
                <a:noFill/>
                <a:miter lim="400000"/>
              </a:ln>
              <a:effectLst/>
            </p:spPr>
            <p:txBody>
              <a:bodyPr wrap="square" lIns="45718" tIns="45718" rIns="45718" bIns="45718" numCol="1" anchor="t">
                <a:spAutoFit/>
              </a:bodyPr>
              <a:lstStyle>
                <a:lvl1pPr>
                  <a:defRPr sz="1600">
                    <a:solidFill>
                      <a:srgbClr val="FFFFFF"/>
                    </a:solidFill>
                  </a:defRPr>
                </a:lvl1pPr>
              </a:lstStyle>
              <a:p>
                <a:r>
                  <a:t>“I was amazed at the quality and range of sound that these produced, from treble to bass. “</a:t>
                </a:r>
              </a:p>
            </p:txBody>
          </p:sp>
          <p:pic>
            <p:nvPicPr>
              <p:cNvPr id="430" name="image75.png"/>
              <p:cNvPicPr>
                <a:picLocks noChangeAspect="1"/>
              </p:cNvPicPr>
              <p:nvPr/>
            </p:nvPicPr>
            <p:blipFill>
              <a:blip r:embed="rId5"/>
              <a:srcRect t="30355" b="35554"/>
              <a:stretch>
                <a:fillRect/>
              </a:stretch>
            </p:blipFill>
            <p:spPr>
              <a:xfrm>
                <a:off x="0" y="23971"/>
                <a:ext cx="1505057" cy="463035"/>
              </a:xfrm>
              <a:prstGeom prst="rect">
                <a:avLst/>
              </a:prstGeom>
              <a:ln w="12700" cap="flat">
                <a:noFill/>
                <a:miter lim="400000"/>
                <a:headEnd/>
                <a:tailEnd/>
              </a:ln>
              <a:effectLst/>
            </p:spPr>
          </p:pic>
        </p:grpSp>
      </p:grpSp>
      <p:sp>
        <p:nvSpPr>
          <p:cNvPr id="433" name="Shape 433"/>
          <p:cNvSpPr/>
          <p:nvPr/>
        </p:nvSpPr>
        <p:spPr>
          <a:xfrm>
            <a:off x="357708" y="221629"/>
            <a:ext cx="2493829"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Media Review</a:t>
            </a:r>
          </a:p>
        </p:txBody>
      </p:sp>
      <p:sp>
        <p:nvSpPr>
          <p:cNvPr id="434" name="Shape 434"/>
          <p:cNvSpPr/>
          <p:nvPr/>
        </p:nvSpPr>
        <p:spPr>
          <a:xfrm>
            <a:off x="-12" y="829485"/>
            <a:ext cx="12192019" cy="16942"/>
          </a:xfrm>
          <a:prstGeom prst="line">
            <a:avLst/>
          </a:prstGeom>
          <a:ln w="12700">
            <a:solidFill>
              <a:srgbClr val="FF0000"/>
            </a:solidFill>
            <a:miter/>
          </a:ln>
        </p:spPr>
        <p:txBody>
          <a:bodyPr lIns="45718" tIns="45718" rIns="45718" bIns="45718"/>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image8.jpg"/>
          <p:cNvPicPr>
            <a:picLocks noChangeAspect="1"/>
          </p:cNvPicPr>
          <p:nvPr/>
        </p:nvPicPr>
        <p:blipFill>
          <a:blip r:embed="rId1"/>
          <a:stretch>
            <a:fillRect/>
          </a:stretch>
        </p:blipFill>
        <p:spPr>
          <a:xfrm>
            <a:off x="5" y="0"/>
            <a:ext cx="12192001" cy="6858000"/>
          </a:xfrm>
          <a:prstGeom prst="rect">
            <a:avLst/>
          </a:prstGeom>
          <a:ln w="12700">
            <a:miter lim="400000"/>
            <a:headEnd/>
            <a:tailEnd/>
          </a:ln>
        </p:spPr>
      </p:pic>
      <p:sp>
        <p:nvSpPr>
          <p:cNvPr id="437" name="Shape 437"/>
          <p:cNvSpPr/>
          <p:nvPr/>
        </p:nvSpPr>
        <p:spPr>
          <a:xfrm>
            <a:off x="430782" y="263818"/>
            <a:ext cx="3435939"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Recommendations</a:t>
            </a:r>
          </a:p>
        </p:txBody>
      </p:sp>
      <p:sp>
        <p:nvSpPr>
          <p:cNvPr id="438" name="Shape 438"/>
          <p:cNvSpPr/>
          <p:nvPr/>
        </p:nvSpPr>
        <p:spPr>
          <a:xfrm>
            <a:off x="-12" y="829485"/>
            <a:ext cx="12192019" cy="16942"/>
          </a:xfrm>
          <a:prstGeom prst="line">
            <a:avLst/>
          </a:prstGeom>
          <a:ln w="12700">
            <a:solidFill>
              <a:srgbClr val="FF0000"/>
            </a:solidFill>
            <a:miter/>
          </a:ln>
        </p:spPr>
        <p:txBody>
          <a:bodyPr lIns="45718" tIns="45718" rIns="45718" bIns="45718"/>
          <a:lstStyle/>
          <a:p/>
        </p:txBody>
      </p:sp>
      <p:grpSp>
        <p:nvGrpSpPr>
          <p:cNvPr id="442" name="Group 442"/>
          <p:cNvGrpSpPr/>
          <p:nvPr/>
        </p:nvGrpSpPr>
        <p:grpSpPr>
          <a:xfrm>
            <a:off x="2055278" y="1554965"/>
            <a:ext cx="7998716" cy="4199277"/>
            <a:chOff x="0" y="0"/>
            <a:chExt cx="7998714" cy="4199276"/>
          </a:xfrm>
        </p:grpSpPr>
        <p:sp>
          <p:nvSpPr>
            <p:cNvPr id="439" name="Shape 439"/>
            <p:cNvSpPr/>
            <p:nvPr/>
          </p:nvSpPr>
          <p:spPr>
            <a:xfrm>
              <a:off x="0" y="0"/>
              <a:ext cx="7238552" cy="1132837"/>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i="1">
                  <a:solidFill>
                    <a:srgbClr val="FF3300"/>
                  </a:solidFill>
                </a:defRPr>
              </a:pPr>
              <a:r>
                <a:t>Former CEO of Sennheiser Asia - Marc Vincent</a:t>
              </a:r>
              <a:endParaRPr sz="2400">
                <a:solidFill>
                  <a:srgbClr val="FFFFFF"/>
                </a:solidFill>
              </a:endParaRPr>
            </a:p>
            <a:p>
              <a:pPr>
                <a:lnSpc>
                  <a:spcPct val="150000"/>
                </a:lnSpc>
                <a:defRPr sz="1600">
                  <a:solidFill>
                    <a:srgbClr val="FFFFFF"/>
                  </a:solidFill>
                </a:defRPr>
              </a:pPr>
              <a:r>
                <a:t>“For ears, eyes and hands, 1MORE product full with sense of quality and taste."</a:t>
              </a:r>
            </a:p>
          </p:txBody>
        </p:sp>
        <p:sp>
          <p:nvSpPr>
            <p:cNvPr id="440" name="Shape 440"/>
            <p:cNvSpPr/>
            <p:nvPr/>
          </p:nvSpPr>
          <p:spPr>
            <a:xfrm>
              <a:off x="0" y="3066440"/>
              <a:ext cx="6114831" cy="1132837"/>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i="1">
                  <a:solidFill>
                    <a:srgbClr val="FF3300"/>
                  </a:solidFill>
                </a:defRPr>
              </a:pPr>
              <a:r>
                <a:t>American Senior Reviewer - Ian Scott-Parker</a:t>
              </a:r>
              <a:endParaRPr sz="2400">
                <a:solidFill>
                  <a:srgbClr val="FFFFFF"/>
                </a:solidFill>
              </a:endParaRPr>
            </a:p>
            <a:p>
              <a:pPr>
                <a:lnSpc>
                  <a:spcPct val="150000"/>
                </a:lnSpc>
                <a:defRPr sz="1600">
                  <a:solidFill>
                    <a:srgbClr val="FFFFFF"/>
                  </a:solidFill>
                </a:defRPr>
              </a:pPr>
              <a:r>
                <a:t>“Nothing seemed to be outside the capabilities of these earphones.”</a:t>
              </a:r>
            </a:p>
          </p:txBody>
        </p:sp>
        <p:sp>
          <p:nvSpPr>
            <p:cNvPr id="441" name="Shape 441"/>
            <p:cNvSpPr/>
            <p:nvPr/>
          </p:nvSpPr>
          <p:spPr>
            <a:xfrm>
              <a:off x="0" y="1367470"/>
              <a:ext cx="7998715" cy="1132837"/>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i="1">
                  <a:solidFill>
                    <a:srgbClr val="FF3300"/>
                  </a:solidFill>
                </a:defRPr>
              </a:pPr>
              <a:r>
                <a:t>Famous American Producer &amp; Sound Engineer - David Kellogg</a:t>
              </a:r>
              <a:endParaRPr sz="2400">
                <a:solidFill>
                  <a:srgbClr val="FFFFFF"/>
                </a:solidFill>
              </a:endParaRPr>
            </a:p>
            <a:p>
              <a:pPr>
                <a:lnSpc>
                  <a:spcPct val="150000"/>
                </a:lnSpc>
                <a:defRPr sz="1600">
                  <a:solidFill>
                    <a:srgbClr val="FFFFFF"/>
                  </a:solidFill>
                </a:defRPr>
              </a:pPr>
              <a:r>
                <a:t>“1More is offering something unprecedented- supremely accurate and professionally balanced earphones that are elegantly designed and incredibly affordable.”</a:t>
              </a:r>
            </a:p>
          </p:txBody>
        </p:sp>
      </p:gr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image64.jpeg"/>
          <p:cNvPicPr>
            <a:picLocks noChangeAspect="1"/>
          </p:cNvPicPr>
          <p:nvPr/>
        </p:nvPicPr>
        <p:blipFill>
          <a:blip r:embed="rId1"/>
          <a:stretch>
            <a:fillRect/>
          </a:stretch>
        </p:blipFill>
        <p:spPr>
          <a:xfrm>
            <a:off x="-12" y="0"/>
            <a:ext cx="12192001" cy="6858000"/>
          </a:xfrm>
          <a:prstGeom prst="rect">
            <a:avLst/>
          </a:prstGeom>
          <a:ln w="12700">
            <a:miter lim="400000"/>
            <a:headEnd/>
            <a:tailEnd/>
          </a:ln>
        </p:spPr>
      </p:pic>
      <p:sp>
        <p:nvSpPr>
          <p:cNvPr id="445" name="Shape 445"/>
          <p:cNvSpPr/>
          <p:nvPr/>
        </p:nvSpPr>
        <p:spPr>
          <a:xfrm>
            <a:off x="430782" y="263819"/>
            <a:ext cx="3435939"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Current Facts</a:t>
            </a:r>
          </a:p>
        </p:txBody>
      </p:sp>
      <p:sp>
        <p:nvSpPr>
          <p:cNvPr id="446" name="Shape 446"/>
          <p:cNvSpPr/>
          <p:nvPr/>
        </p:nvSpPr>
        <p:spPr>
          <a:xfrm>
            <a:off x="-12" y="829485"/>
            <a:ext cx="12192019" cy="16942"/>
          </a:xfrm>
          <a:prstGeom prst="line">
            <a:avLst/>
          </a:prstGeom>
          <a:ln w="12700">
            <a:solidFill>
              <a:srgbClr val="FF0000"/>
            </a:solidFill>
            <a:miter/>
          </a:ln>
        </p:spPr>
        <p:txBody>
          <a:bodyPr lIns="45718" tIns="45718" rIns="45718" bIns="45718"/>
          <a:lstStyle/>
          <a:p/>
        </p:txBody>
      </p:sp>
      <p:grpSp>
        <p:nvGrpSpPr>
          <p:cNvPr id="471" name="Group 471"/>
          <p:cNvGrpSpPr/>
          <p:nvPr/>
        </p:nvGrpSpPr>
        <p:grpSpPr>
          <a:xfrm>
            <a:off x="2500576" y="1088604"/>
            <a:ext cx="8226361" cy="5433426"/>
            <a:chOff x="0" y="0"/>
            <a:chExt cx="8226360" cy="5433425"/>
          </a:xfrm>
        </p:grpSpPr>
        <p:sp>
          <p:nvSpPr>
            <p:cNvPr id="447" name="Shape 447"/>
            <p:cNvSpPr/>
            <p:nvPr/>
          </p:nvSpPr>
          <p:spPr>
            <a:xfrm>
              <a:off x="16998" y="394396"/>
              <a:ext cx="6163421" cy="1069337"/>
            </a:xfrm>
            <a:prstGeom prst="rect">
              <a:avLst/>
            </a:prstGeom>
            <a:noFill/>
            <a:ln w="12700" cap="flat">
              <a:noFill/>
              <a:miter lim="400000"/>
            </a:ln>
            <a:effectLst/>
          </p:spPr>
          <p:txBody>
            <a:bodyPr wrap="square" lIns="45718" tIns="45718" rIns="45718" bIns="45718" numCol="1" anchor="t">
              <a:spAutoFit/>
            </a:bodyPr>
            <a:lstStyle/>
            <a:p>
              <a:pPr marL="342900" indent="-342900">
                <a:lnSpc>
                  <a:spcPct val="150000"/>
                </a:lnSpc>
                <a:buClr>
                  <a:srgbClr val="FFFFFF"/>
                </a:buClr>
                <a:buSzPct val="100000"/>
                <a:buFont typeface="Arial" panose="020B0604020202020204"/>
                <a:buChar char="•"/>
                <a:defRPr sz="1200">
                  <a:solidFill>
                    <a:srgbClr val="FFFFFF"/>
                  </a:solidFill>
                </a:defRPr>
              </a:pPr>
              <a:r>
                <a:t>The product yield is above               , RMA ratio is less than </a:t>
              </a:r>
              <a:endParaRPr sz="24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42900" indent="-342900">
                <a:lnSpc>
                  <a:spcPct val="150000"/>
                </a:lnSpc>
                <a:buClr>
                  <a:srgbClr val="FFFFFF"/>
                </a:buClr>
                <a:buSzPct val="100000"/>
                <a:buFont typeface="Arial" panose="020B0604020202020204"/>
                <a:buChar char="•"/>
                <a:defRPr sz="1200">
                  <a:solidFill>
                    <a:srgbClr val="FFFFFF"/>
                  </a:solidFill>
                </a:defRPr>
              </a:pPr>
              <a:r>
                <a:t>Total tests on products' functional reliability and user's experiences amount to              items.</a:t>
              </a:r>
              <a:endParaRPr sz="24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42900" indent="-342900">
                <a:lnSpc>
                  <a:spcPct val="150000"/>
                </a:lnSpc>
                <a:buClr>
                  <a:srgbClr val="FFFFFF"/>
                </a:buClr>
                <a:buSzPct val="100000"/>
                <a:buFont typeface="Arial" panose="020B0604020202020204"/>
                <a:buChar char="•"/>
                <a:defRPr sz="1200">
                  <a:solidFill>
                    <a:srgbClr val="FFFFFF"/>
                  </a:solidFill>
                </a:defRPr>
              </a:pPr>
              <a:r>
                <a:t>Environmental tests on toxic substances and elements amount to             items.</a:t>
              </a:r>
            </a:p>
          </p:txBody>
        </p:sp>
        <p:sp>
          <p:nvSpPr>
            <p:cNvPr id="448" name="Shape 448"/>
            <p:cNvSpPr/>
            <p:nvPr/>
          </p:nvSpPr>
          <p:spPr>
            <a:xfrm>
              <a:off x="17000" y="2070125"/>
              <a:ext cx="7384413" cy="1336037"/>
            </a:xfrm>
            <a:prstGeom prst="rect">
              <a:avLst/>
            </a:prstGeom>
            <a:noFill/>
            <a:ln w="12700" cap="flat">
              <a:noFill/>
              <a:miter lim="400000"/>
            </a:ln>
            <a:effectLst/>
          </p:spPr>
          <p:txBody>
            <a:bodyPr wrap="square" lIns="45718" tIns="45718" rIns="45718" bIns="45718" numCol="1" anchor="t">
              <a:spAutoFit/>
            </a:bodyPr>
            <a:lstStyle/>
            <a:p>
              <a:pPr marL="342900" indent="-342900">
                <a:lnSpc>
                  <a:spcPct val="150000"/>
                </a:lnSpc>
                <a:buClr>
                  <a:srgbClr val="FFFFFF"/>
                </a:buClr>
                <a:buSzPct val="100000"/>
                <a:buFont typeface="Arial" panose="020B0604020202020204"/>
                <a:buChar char="•"/>
                <a:defRPr sz="1200">
                  <a:solidFill>
                    <a:srgbClr val="FFFFFF"/>
                  </a:solidFill>
                </a:defRPr>
              </a:pPr>
              <a:r>
                <a:t>Total sales in less than      years amount to                                    pcs.</a:t>
              </a:r>
              <a:endParaRPr sz="24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42900" indent="-342900">
                <a:lnSpc>
                  <a:spcPct val="150000"/>
                </a:lnSpc>
                <a:buClr>
                  <a:srgbClr val="FFFFFF"/>
                </a:buClr>
                <a:buSzPct val="100000"/>
                <a:buFont typeface="Arial" panose="020B0604020202020204"/>
                <a:buChar char="•"/>
                <a:defRPr sz="1200">
                  <a:solidFill>
                    <a:srgbClr val="FFFFFF"/>
                  </a:solidFill>
                </a:defRPr>
              </a:pPr>
              <a:r>
                <a:t>Day sale on Nov 11</a:t>
              </a:r>
              <a:r>
                <a:rPr baseline="30000"/>
                <a:t>th</a:t>
              </a:r>
              <a:r>
                <a:t>, 2014 amounts to                          pcs, which is               in headphones of mainland China.</a:t>
              </a:r>
              <a:endParaRPr sz="24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42900" indent="-342900">
                <a:lnSpc>
                  <a:spcPct val="150000"/>
                </a:lnSpc>
                <a:buClr>
                  <a:srgbClr val="FFFFFF"/>
                </a:buClr>
                <a:buSzPct val="100000"/>
                <a:buFont typeface="Arial" panose="020B0604020202020204"/>
                <a:buChar char="•"/>
                <a:defRPr sz="1200">
                  <a:solidFill>
                    <a:srgbClr val="FFFFFF"/>
                  </a:solidFill>
                </a:defRPr>
              </a:pPr>
              <a:r>
                <a:t>Online recommendations amount to                                 and five-star rank above               by May 10</a:t>
              </a:r>
              <a:r>
                <a:rPr baseline="30000"/>
                <a:t>th</a:t>
              </a:r>
              <a:r>
                <a:t>, 2016.</a:t>
              </a:r>
            </a:p>
          </p:txBody>
        </p:sp>
        <p:sp>
          <p:nvSpPr>
            <p:cNvPr id="449" name="Shape 449"/>
            <p:cNvSpPr/>
            <p:nvPr/>
          </p:nvSpPr>
          <p:spPr>
            <a:xfrm>
              <a:off x="16999" y="4630789"/>
              <a:ext cx="8209362" cy="802637"/>
            </a:xfrm>
            <a:prstGeom prst="rect">
              <a:avLst/>
            </a:prstGeom>
            <a:noFill/>
            <a:ln w="12700" cap="flat">
              <a:noFill/>
              <a:miter lim="400000"/>
            </a:ln>
            <a:effectLst/>
          </p:spPr>
          <p:txBody>
            <a:bodyPr wrap="square" lIns="45718" tIns="45718" rIns="45718" bIns="45718" numCol="1" anchor="t">
              <a:spAutoFit/>
            </a:bodyPr>
            <a:lstStyle/>
            <a:p>
              <a:pPr marL="342900" indent="-342900">
                <a:lnSpc>
                  <a:spcPct val="150000"/>
                </a:lnSpc>
                <a:buClr>
                  <a:srgbClr val="FFFFFF"/>
                </a:buClr>
                <a:buSzPct val="100000"/>
                <a:buFont typeface="Arial" panose="020B0604020202020204"/>
                <a:buChar char="•"/>
                <a:defRPr sz="1200">
                  <a:solidFill>
                    <a:srgbClr val="FFFFFF"/>
                  </a:solidFill>
                </a:defRPr>
              </a:pPr>
              <a:r>
                <a:t>        provincial distributions,          T-Mall online shops and             offline experiencing stores in mainland of  China.</a:t>
              </a:r>
            </a:p>
            <a:p>
              <a:pPr marL="342900" indent="-342900">
                <a:lnSpc>
                  <a:spcPct val="150000"/>
                </a:lnSpc>
                <a:buClr>
                  <a:srgbClr val="FFFFFF"/>
                </a:buClr>
                <a:buSzPct val="100000"/>
                <a:buFont typeface="Arial" panose="020B0604020202020204"/>
                <a:buChar char="•"/>
                <a:defRPr sz="1200">
                  <a:solidFill>
                    <a:srgbClr val="FFFFFF"/>
                  </a:solidFill>
                </a:defRPr>
              </a:pPr>
              <a:r>
                <a:t>Sales in       countries and regions as following: USA, England, Japan, Korea and Taiwan China.</a:t>
              </a:r>
            </a:p>
          </p:txBody>
        </p:sp>
        <p:sp>
          <p:nvSpPr>
            <p:cNvPr id="450" name="Shape 450"/>
            <p:cNvSpPr/>
            <p:nvPr/>
          </p:nvSpPr>
          <p:spPr>
            <a:xfrm>
              <a:off x="17000" y="3660505"/>
              <a:ext cx="5354201" cy="269237"/>
            </a:xfrm>
            <a:prstGeom prst="rect">
              <a:avLst/>
            </a:prstGeom>
            <a:noFill/>
            <a:ln w="12700" cap="flat">
              <a:noFill/>
              <a:miter lim="400000"/>
            </a:ln>
            <a:effectLst/>
          </p:spPr>
          <p:txBody>
            <a:bodyPr wrap="square" lIns="45718" tIns="45718" rIns="45718" bIns="45718" numCol="1" anchor="t">
              <a:spAutoFit/>
            </a:bodyPr>
            <a:lstStyle>
              <a:lvl1pPr marL="342900" indent="-342900">
                <a:lnSpc>
                  <a:spcPct val="150000"/>
                </a:lnSpc>
                <a:buClr>
                  <a:srgbClr val="FFFFFF"/>
                </a:buClr>
                <a:buSzPct val="100000"/>
                <a:buFont typeface="Arial" panose="020B0604020202020204"/>
                <a:buChar char="•"/>
                <a:defRPr sz="1200">
                  <a:solidFill>
                    <a:srgbClr val="FFFFFF"/>
                  </a:solidFill>
                </a:defRPr>
              </a:lvl1pPr>
            </a:lstStyle>
            <a:p>
              <a:r>
                <a:t>Won          international design awards in      years.</a:t>
              </a:r>
            </a:p>
          </p:txBody>
        </p:sp>
        <p:sp>
          <p:nvSpPr>
            <p:cNvPr id="451" name="Shape 451"/>
            <p:cNvSpPr/>
            <p:nvPr/>
          </p:nvSpPr>
          <p:spPr>
            <a:xfrm>
              <a:off x="17000" y="0"/>
              <a:ext cx="2002673" cy="69468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1600" b="1">
                  <a:solidFill>
                    <a:srgbClr val="FFFFFF"/>
                  </a:solidFill>
                </a:defRPr>
              </a:lvl1pPr>
            </a:lstStyle>
            <a:p>
              <a:r>
                <a:t>Quality and Reliability</a:t>
              </a:r>
            </a:p>
          </p:txBody>
        </p:sp>
        <p:sp>
          <p:nvSpPr>
            <p:cNvPr id="452" name="Shape 452"/>
            <p:cNvSpPr/>
            <p:nvPr/>
          </p:nvSpPr>
          <p:spPr>
            <a:xfrm>
              <a:off x="16998" y="1652521"/>
              <a:ext cx="2575632" cy="69468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1600" b="1">
                  <a:solidFill>
                    <a:srgbClr val="FFFFFF"/>
                  </a:solidFill>
                </a:defRPr>
              </a:lvl1pPr>
            </a:lstStyle>
            <a:p>
              <a:r>
                <a:t>Sales and Recommendations</a:t>
              </a:r>
            </a:p>
          </p:txBody>
        </p:sp>
        <p:sp>
          <p:nvSpPr>
            <p:cNvPr id="453" name="Shape 453"/>
            <p:cNvSpPr/>
            <p:nvPr/>
          </p:nvSpPr>
          <p:spPr>
            <a:xfrm>
              <a:off x="0" y="3254815"/>
              <a:ext cx="2200090" cy="3327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1600" b="1">
                  <a:solidFill>
                    <a:srgbClr val="FFFFFF"/>
                  </a:solidFill>
                </a:defRPr>
              </a:lvl1pPr>
            </a:lstStyle>
            <a:p>
              <a:r>
                <a:t>International Awards</a:t>
              </a:r>
            </a:p>
          </p:txBody>
        </p:sp>
        <p:sp>
          <p:nvSpPr>
            <p:cNvPr id="454" name="Shape 454"/>
            <p:cNvSpPr/>
            <p:nvPr/>
          </p:nvSpPr>
          <p:spPr>
            <a:xfrm>
              <a:off x="0" y="4254337"/>
              <a:ext cx="2441787" cy="3327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1600" b="1">
                  <a:solidFill>
                    <a:srgbClr val="FFFFFF"/>
                  </a:solidFill>
                </a:defRPr>
              </a:lvl1pPr>
            </a:lstStyle>
            <a:p>
              <a:r>
                <a:t>Business Expansions</a:t>
              </a:r>
            </a:p>
          </p:txBody>
        </p:sp>
        <p:sp>
          <p:nvSpPr>
            <p:cNvPr id="455" name="Shape 455"/>
            <p:cNvSpPr/>
            <p:nvPr/>
          </p:nvSpPr>
          <p:spPr>
            <a:xfrm>
              <a:off x="2019672" y="279859"/>
              <a:ext cx="687188"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99%</a:t>
              </a:r>
            </a:p>
          </p:txBody>
        </p:sp>
        <p:sp>
          <p:nvSpPr>
            <p:cNvPr id="456" name="Shape 456"/>
            <p:cNvSpPr/>
            <p:nvPr/>
          </p:nvSpPr>
          <p:spPr>
            <a:xfrm>
              <a:off x="3962017" y="276373"/>
              <a:ext cx="2732987" cy="447037"/>
            </a:xfrm>
            <a:prstGeom prst="rect">
              <a:avLst/>
            </a:prstGeom>
            <a:noFill/>
            <a:ln w="12700" cap="flat">
              <a:noFill/>
              <a:miter lim="400000"/>
            </a:ln>
            <a:effectLst/>
          </p:spPr>
          <p:txBody>
            <a:bodyPr wrap="square" lIns="45718" tIns="45718" rIns="45718" bIns="45718" numCol="1" anchor="t">
              <a:spAutoFit/>
            </a:bodyPr>
            <a:lstStyle/>
            <a:p>
              <a:pPr>
                <a:lnSpc>
                  <a:spcPct val="150000"/>
                </a:lnSpc>
                <a:defRPr sz="2000">
                  <a:solidFill>
                    <a:srgbClr val="FF3300"/>
                  </a:solidFill>
                </a:defRPr>
              </a:pPr>
              <a:r>
                <a:t>0.03%</a:t>
              </a:r>
              <a:r>
                <a:rPr>
                  <a:latin typeface="微软雅黑" panose="020B0503020204020204" charset="-122"/>
                  <a:ea typeface="微软雅黑" panose="020B0503020204020204" charset="-122"/>
                  <a:cs typeface="微软雅黑" panose="020B0503020204020204" charset="-122"/>
                  <a:sym typeface="微软雅黑" panose="020B0503020204020204" charset="-122"/>
                </a:rPr>
                <a:t>（</a:t>
              </a:r>
              <a:r>
                <a:t>300 DPPM</a:t>
              </a:r>
              <a:r>
                <a:rPr>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57" name="Shape 457"/>
            <p:cNvSpPr/>
            <p:nvPr/>
          </p:nvSpPr>
          <p:spPr>
            <a:xfrm>
              <a:off x="5266878" y="537149"/>
              <a:ext cx="519035"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732</a:t>
              </a:r>
            </a:p>
          </p:txBody>
        </p:sp>
        <p:sp>
          <p:nvSpPr>
            <p:cNvPr id="458" name="Shape 458"/>
            <p:cNvSpPr/>
            <p:nvPr/>
          </p:nvSpPr>
          <p:spPr>
            <a:xfrm>
              <a:off x="4450014" y="804733"/>
              <a:ext cx="519035"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175</a:t>
              </a:r>
            </a:p>
          </p:txBody>
        </p:sp>
        <p:sp>
          <p:nvSpPr>
            <p:cNvPr id="459" name="Shape 459"/>
            <p:cNvSpPr/>
            <p:nvPr/>
          </p:nvSpPr>
          <p:spPr>
            <a:xfrm>
              <a:off x="1796817" y="1944636"/>
              <a:ext cx="263822"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3</a:t>
              </a:r>
            </a:p>
          </p:txBody>
        </p:sp>
        <p:sp>
          <p:nvSpPr>
            <p:cNvPr id="460" name="Shape 460"/>
            <p:cNvSpPr/>
            <p:nvPr/>
          </p:nvSpPr>
          <p:spPr>
            <a:xfrm>
              <a:off x="3023295" y="1927804"/>
              <a:ext cx="1283714" cy="82168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20,000,000</a:t>
              </a:r>
            </a:p>
          </p:txBody>
        </p:sp>
        <p:sp>
          <p:nvSpPr>
            <p:cNvPr id="461" name="Shape 461"/>
            <p:cNvSpPr/>
            <p:nvPr/>
          </p:nvSpPr>
          <p:spPr>
            <a:xfrm>
              <a:off x="2795570" y="2204801"/>
              <a:ext cx="1283714"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200,000</a:t>
              </a:r>
            </a:p>
          </p:txBody>
        </p:sp>
        <p:sp>
          <p:nvSpPr>
            <p:cNvPr id="462" name="Shape 462"/>
            <p:cNvSpPr/>
            <p:nvPr/>
          </p:nvSpPr>
          <p:spPr>
            <a:xfrm>
              <a:off x="2678305" y="2489034"/>
              <a:ext cx="1283714"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2,560,000</a:t>
              </a:r>
            </a:p>
          </p:txBody>
        </p:sp>
        <p:sp>
          <p:nvSpPr>
            <p:cNvPr id="463" name="Shape 463"/>
            <p:cNvSpPr/>
            <p:nvPr/>
          </p:nvSpPr>
          <p:spPr>
            <a:xfrm>
              <a:off x="5317654" y="2495987"/>
              <a:ext cx="584957"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99%</a:t>
              </a:r>
            </a:p>
          </p:txBody>
        </p:sp>
        <p:sp>
          <p:nvSpPr>
            <p:cNvPr id="464" name="Shape 464"/>
            <p:cNvSpPr/>
            <p:nvPr/>
          </p:nvSpPr>
          <p:spPr>
            <a:xfrm>
              <a:off x="2914129" y="3526857"/>
              <a:ext cx="263822"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3</a:t>
              </a:r>
            </a:p>
          </p:txBody>
        </p:sp>
        <p:sp>
          <p:nvSpPr>
            <p:cNvPr id="465" name="Shape 465"/>
            <p:cNvSpPr/>
            <p:nvPr/>
          </p:nvSpPr>
          <p:spPr>
            <a:xfrm>
              <a:off x="696567" y="3530020"/>
              <a:ext cx="453411"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10</a:t>
              </a:r>
            </a:p>
          </p:txBody>
        </p:sp>
        <p:sp>
          <p:nvSpPr>
            <p:cNvPr id="466" name="Shape 466"/>
            <p:cNvSpPr/>
            <p:nvPr/>
          </p:nvSpPr>
          <p:spPr>
            <a:xfrm>
              <a:off x="347314" y="4513662"/>
              <a:ext cx="453411"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18</a:t>
              </a:r>
            </a:p>
          </p:txBody>
        </p:sp>
        <p:sp>
          <p:nvSpPr>
            <p:cNvPr id="467" name="Shape 467"/>
            <p:cNvSpPr/>
            <p:nvPr/>
          </p:nvSpPr>
          <p:spPr>
            <a:xfrm>
              <a:off x="2139219" y="4507452"/>
              <a:ext cx="453411"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20</a:t>
              </a:r>
            </a:p>
          </p:txBody>
        </p:sp>
        <p:sp>
          <p:nvSpPr>
            <p:cNvPr id="468" name="Shape 468"/>
            <p:cNvSpPr/>
            <p:nvPr/>
          </p:nvSpPr>
          <p:spPr>
            <a:xfrm>
              <a:off x="3945631" y="4507452"/>
              <a:ext cx="524224"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150</a:t>
              </a:r>
            </a:p>
          </p:txBody>
        </p:sp>
        <p:sp>
          <p:nvSpPr>
            <p:cNvPr id="469" name="Shape 469"/>
            <p:cNvSpPr/>
            <p:nvPr/>
          </p:nvSpPr>
          <p:spPr>
            <a:xfrm>
              <a:off x="884217" y="4779034"/>
              <a:ext cx="263822"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5</a:t>
              </a:r>
            </a:p>
          </p:txBody>
        </p:sp>
        <p:sp>
          <p:nvSpPr>
            <p:cNvPr id="470" name="Shape 470"/>
            <p:cNvSpPr/>
            <p:nvPr/>
          </p:nvSpPr>
          <p:spPr>
            <a:xfrm>
              <a:off x="4469854" y="2210581"/>
              <a:ext cx="696677" cy="3835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2000">
                  <a:solidFill>
                    <a:srgbClr val="FF3300"/>
                  </a:solidFill>
                </a:defRPr>
              </a:lvl1pPr>
            </a:lstStyle>
            <a:p>
              <a:r>
                <a:t>No.1</a:t>
              </a:r>
            </a:p>
          </p:txBody>
        </p:sp>
      </p:gr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image76.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474" name="Shape 474"/>
          <p:cNvSpPr/>
          <p:nvPr/>
        </p:nvSpPr>
        <p:spPr>
          <a:xfrm>
            <a:off x="6032408" y="603000"/>
            <a:ext cx="5499558" cy="5652000"/>
          </a:xfrm>
          <a:prstGeom prst="rect">
            <a:avLst/>
          </a:prstGeom>
          <a:solidFill>
            <a:srgbClr val="E46C0A">
              <a:alpha val="36000"/>
            </a:srgbClr>
          </a:solidFill>
          <a:ln w="12700">
            <a:miter lim="400000"/>
          </a:ln>
        </p:spPr>
        <p:txBody>
          <a:bodyPr lIns="45718" tIns="45718" rIns="45718" bIns="45718" anchor="ctr"/>
          <a:lstStyle/>
          <a:p/>
        </p:txBody>
      </p:sp>
      <p:sp>
        <p:nvSpPr>
          <p:cNvPr id="475" name="Shape 475"/>
          <p:cNvSpPr/>
          <p:nvPr/>
        </p:nvSpPr>
        <p:spPr>
          <a:xfrm>
            <a:off x="6574842" y="1797045"/>
            <a:ext cx="6288157" cy="1196337"/>
          </a:xfrm>
          <a:prstGeom prst="rect">
            <a:avLst/>
          </a:prstGeom>
          <a:ln w="12700">
            <a:miter lim="400000"/>
          </a:ln>
        </p:spPr>
        <p:txBody>
          <a:bodyPr lIns="45718" tIns="45718" rIns="45718" bIns="45718">
            <a:spAutoFit/>
          </a:bodyPr>
          <a:lstStyle/>
          <a:p>
            <a:pPr>
              <a:defRPr sz="24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Metal Composite Diaphragm</a:t>
            </a:r>
            <a:endParaRPr sz="3600">
              <a:solidFill>
                <a:srgbClr val="414141"/>
              </a:solidFill>
              <a:latin typeface="Tahoma" panose="020B0604030504040204"/>
              <a:ea typeface="Tahoma" panose="020B0604030504040204"/>
              <a:cs typeface="Tahoma" panose="020B0604030504040204"/>
              <a:sym typeface="Tahoma" panose="020B0604030504040204"/>
            </a:endParaRPr>
          </a:p>
          <a:p>
            <a:pPr>
              <a:defRPr sz="24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A better taste with surging </a:t>
            </a:r>
          </a:p>
          <a:p>
            <a:pPr>
              <a:defRPr sz="24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and melodious sound</a:t>
            </a:r>
          </a:p>
        </p:txBody>
      </p:sp>
      <p:sp>
        <p:nvSpPr>
          <p:cNvPr id="476" name="Shape 476"/>
          <p:cNvSpPr/>
          <p:nvPr/>
        </p:nvSpPr>
        <p:spPr>
          <a:xfrm>
            <a:off x="6574841" y="3151965"/>
            <a:ext cx="4257045" cy="2034537"/>
          </a:xfrm>
          <a:prstGeom prst="rect">
            <a:avLst/>
          </a:prstGeom>
          <a:ln w="12700">
            <a:miter lim="400000"/>
          </a:ln>
        </p:spPr>
        <p:txBody>
          <a:bodyPr lIns="45718" tIns="45718" rIns="45718" bIns="45718">
            <a:spAutoFit/>
          </a:bodyPr>
          <a:lstStyle>
            <a:lvl1pPr>
              <a:defRPr sz="1400">
                <a:solidFill>
                  <a:srgbClr val="DCDCD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Millions of people like the classic style. It’s the very style we need to extend. we’ve selected metal composite diaphragm, to allow the metal clip to have outstanding performance in high frequency, give you a mellow sound in detail. PET materials are flexible and soft, which provide a mellow mid-sound as well as strong bass. Tie in optimized program, make you feel more comfortable, balance and shock. Will not get bored though listen for a period of time.</a:t>
            </a:r>
          </a:p>
        </p:txBody>
      </p:sp>
      <p:sp>
        <p:nvSpPr>
          <p:cNvPr id="477" name="Shape 477"/>
          <p:cNvSpPr/>
          <p:nvPr/>
        </p:nvSpPr>
        <p:spPr>
          <a:xfrm>
            <a:off x="6574842" y="1378028"/>
            <a:ext cx="3457730" cy="612137"/>
          </a:xfrm>
          <a:prstGeom prst="rect">
            <a:avLst/>
          </a:prstGeom>
          <a:ln w="12700">
            <a:miter lim="400000"/>
          </a:ln>
        </p:spPr>
        <p:txBody>
          <a:bodyPr wrap="none" lIns="45718" tIns="45718" rIns="45718" bIns="45718">
            <a:spAutoFit/>
          </a:bodyPr>
          <a:lstStyle/>
          <a:p>
            <a:pPr>
              <a:defRPr sz="1600">
                <a:solidFill>
                  <a:srgbClr val="EDEDED"/>
                </a:solidFill>
                <a:latin typeface="微软雅黑 Light"/>
                <a:ea typeface="微软雅黑 Light"/>
                <a:cs typeface="微软雅黑 Light"/>
                <a:sym typeface="微软雅黑 Light"/>
              </a:defRPr>
            </a:pPr>
            <a:r>
              <a:t>1 MORE Piston  Classic （In- Ear） </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5.jpg" descr="P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152" name="Shape 152"/>
          <p:cNvSpPr/>
          <p:nvPr/>
        </p:nvSpPr>
        <p:spPr>
          <a:xfrm>
            <a:off x="0" y="1588637"/>
            <a:ext cx="6147412" cy="45720"/>
          </a:xfrm>
          <a:prstGeom prst="rect">
            <a:avLst/>
          </a:prstGeom>
          <a:solidFill>
            <a:srgbClr val="C00000"/>
          </a:solidFill>
          <a:ln w="12700">
            <a:miter lim="400000"/>
          </a:ln>
        </p:spPr>
        <p:txBody>
          <a:bodyPr lIns="45718" tIns="45718" rIns="45718" bIns="45718" anchor="ctr"/>
          <a:lstStyle/>
          <a:p/>
        </p:txBody>
      </p:sp>
      <p:sp>
        <p:nvSpPr>
          <p:cNvPr id="153" name="Shape 153"/>
          <p:cNvSpPr/>
          <p:nvPr/>
        </p:nvSpPr>
        <p:spPr>
          <a:xfrm>
            <a:off x="792775" y="1126975"/>
            <a:ext cx="2083922"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Hear &amp; Now</a:t>
            </a:r>
          </a:p>
        </p:txBody>
      </p:sp>
      <p:sp>
        <p:nvSpPr>
          <p:cNvPr id="154" name="Shape 154"/>
          <p:cNvSpPr/>
          <p:nvPr/>
        </p:nvSpPr>
        <p:spPr>
          <a:xfrm>
            <a:off x="792776" y="2492124"/>
            <a:ext cx="6136834" cy="3342637"/>
          </a:xfrm>
          <a:prstGeom prst="rect">
            <a:avLst/>
          </a:prstGeom>
          <a:ln w="12700">
            <a:miter lim="400000"/>
          </a:ln>
        </p:spPr>
        <p:txBody>
          <a:bodyPr lIns="45718" tIns="45718" rIns="45718" bIns="45718">
            <a:spAutoFit/>
          </a:bodyPr>
          <a:lstStyle/>
          <a:p>
            <a:pPr>
              <a:defRPr sz="1400">
                <a:solidFill>
                  <a:srgbClr val="EDEDED"/>
                </a:solidFill>
              </a:defRPr>
            </a:pPr>
            <a:r>
              <a:t>1MORE is devoted to bringing music to life. We believe music is the monologue of the soul. Through modern excellence in form and function 1MORE delivers sound that is powerful and pure. When you “hear” our “now” you will be at one with your music, for the goal of any great technology is to disappear. </a:t>
            </a:r>
          </a:p>
          <a:p>
            <a:pPr>
              <a:defRPr sz="1400">
                <a:solidFill>
                  <a:srgbClr val="EDEDED"/>
                </a:solidFill>
              </a:defRPr>
            </a:pPr>
          </a:p>
          <a:p>
            <a:pPr>
              <a:defRPr sz="1400">
                <a:solidFill>
                  <a:srgbClr val="EDEDED"/>
                </a:solidFill>
              </a:defRPr>
            </a:pPr>
            <a:r>
              <a:t>Transparency runs through the heart of 1MORE. We over-engineer and over-test our products to create crystal clear audio with elegant esthetics. We transcend boundaries in a global alliance of Danish industrial design, Italian sound design, American brand design, and world-class Chinese design and manufacturing. </a:t>
            </a:r>
            <a:endParaRPr>
              <a:solidFill>
                <a:srgbClr val="FDEADA"/>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defRPr sz="1400">
                <a:solidFill>
                  <a:srgbClr val="EDEDED"/>
                </a:solidFill>
              </a:defRPr>
            </a:pPr>
          </a:p>
          <a:p>
            <a:pPr>
              <a:defRPr sz="1400">
                <a:solidFill>
                  <a:srgbClr val="EDEDED"/>
                </a:solidFill>
              </a:defRPr>
            </a:pPr>
            <a:r>
              <a:t>1MORE’s global efficiency and scale allows us to offer a level of quality and value that no other brand can. There may be a mountain of headphone brands. We don’t simply want to climb that mountain. We want to turn it upside down so everyone can reach the peak. </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77.jpeg"/>
          <p:cNvPicPr>
            <a:picLocks noChangeAspect="1"/>
          </p:cNvPicPr>
          <p:nvPr/>
        </p:nvPicPr>
        <p:blipFill>
          <a:blip r:embed="rId1"/>
          <a:srcRect r="11497"/>
          <a:stretch>
            <a:fillRect/>
          </a:stretch>
        </p:blipFill>
        <p:spPr>
          <a:xfrm>
            <a:off x="190" y="0"/>
            <a:ext cx="12196902" cy="6858000"/>
          </a:xfrm>
          <a:prstGeom prst="rect">
            <a:avLst/>
          </a:prstGeom>
          <a:ln w="12700">
            <a:miter lim="400000"/>
            <a:headEnd/>
            <a:tailEnd/>
          </a:ln>
        </p:spPr>
      </p:pic>
      <p:sp>
        <p:nvSpPr>
          <p:cNvPr id="480" name="Shape 480"/>
          <p:cNvSpPr/>
          <p:nvPr/>
        </p:nvSpPr>
        <p:spPr>
          <a:xfrm>
            <a:off x="7772923" y="2644171"/>
            <a:ext cx="2857501" cy="1780537"/>
          </a:xfrm>
          <a:prstGeom prst="rect">
            <a:avLst/>
          </a:prstGeom>
          <a:ln w="12700">
            <a:miter lim="400000"/>
          </a:ln>
        </p:spPr>
        <p:txBody>
          <a:bodyPr lIns="45718" tIns="45718" rIns="45718" bIns="45718">
            <a:spAutoFit/>
          </a:bodyPr>
          <a:lstStyle/>
          <a:p>
            <a:pPr>
              <a:defRPr sz="1400" b="1">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lnSpc>
                <a:spcPct val="150000"/>
              </a:lnSpc>
              <a:defRPr sz="14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 Swarovski ® elements</a:t>
            </a:r>
            <a:endParaRPr sz="1200">
              <a:solidFill>
                <a:srgbClr val="595959"/>
              </a:solidFill>
            </a:endParaRPr>
          </a:p>
          <a:p>
            <a:pPr>
              <a:lnSpc>
                <a:spcPct val="150000"/>
              </a:lnSpc>
              <a:defRPr sz="14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 Luxury quality</a:t>
            </a:r>
            <a:endParaRPr sz="1200">
              <a:solidFill>
                <a:srgbClr val="595959"/>
              </a:solidFill>
            </a:endParaRPr>
          </a:p>
          <a:p>
            <a:pPr>
              <a:lnSpc>
                <a:spcPct val="150000"/>
              </a:lnSpc>
              <a:defRPr sz="14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 Vivi listening experience</a:t>
            </a:r>
            <a:endParaRPr sz="1200">
              <a:solidFill>
                <a:srgbClr val="595959"/>
              </a:solidFill>
            </a:endParaRPr>
          </a:p>
          <a:p>
            <a:pPr>
              <a:lnSpc>
                <a:spcPct val="150000"/>
              </a:lnSpc>
              <a:defRPr sz="14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 Dual-system intelligent control </a:t>
            </a:r>
            <a:endParaRPr sz="1200">
              <a:solidFill>
                <a:srgbClr val="595959"/>
              </a:solidFill>
            </a:endParaRPr>
          </a:p>
        </p:txBody>
      </p:sp>
      <p:sp>
        <p:nvSpPr>
          <p:cNvPr id="481" name="Shape 481"/>
          <p:cNvSpPr/>
          <p:nvPr/>
        </p:nvSpPr>
        <p:spPr>
          <a:xfrm>
            <a:off x="7772923" y="1980619"/>
            <a:ext cx="2765953" cy="1564637"/>
          </a:xfrm>
          <a:prstGeom prst="rect">
            <a:avLst/>
          </a:prstGeom>
          <a:ln w="12700">
            <a:miter lim="400000"/>
          </a:ln>
        </p:spPr>
        <p:txBody>
          <a:bodyPr wrap="none" lIns="45718" tIns="45718" rIns="45718" bIns="45718">
            <a:spAutoFit/>
          </a:bodyPr>
          <a:lstStyle/>
          <a:p>
            <a:pPr>
              <a:defRPr sz="2400" b="1">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1MORE Crystal </a:t>
            </a:r>
            <a:endParaRPr sz="2000">
              <a:latin typeface="方正兰亭超细黑简体" panose="02000000000000000000" charset="-122"/>
              <a:ea typeface="方正兰亭超细黑简体" panose="02000000000000000000" charset="-122"/>
              <a:cs typeface="方正兰亭超细黑简体" panose="02000000000000000000" charset="-122"/>
              <a:sym typeface="方正兰亭超细黑简体" panose="02000000000000000000" charset="-122"/>
            </a:endParaRPr>
          </a:p>
          <a:p>
            <a:pPr>
              <a:defRPr sz="2400" b="1">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Piston Earphones</a:t>
            </a:r>
            <a:endParaRPr sz="2000">
              <a:latin typeface="方正兰亭超细黑简体" panose="02000000000000000000" charset="-122"/>
              <a:ea typeface="方正兰亭超细黑简体" panose="02000000000000000000" charset="-122"/>
              <a:cs typeface="方正兰亭超细黑简体" panose="02000000000000000000" charset="-122"/>
              <a:sym typeface="方正兰亭超细黑简体" panose="02000000000000000000" charset="-122"/>
            </a:endParaRPr>
          </a:p>
          <a:p>
            <a:pPr>
              <a:defRPr sz="2400">
                <a:latin typeface="微软雅黑" panose="020B0503020204020204" charset="-122"/>
                <a:ea typeface="微软雅黑" panose="020B0503020204020204" charset="-122"/>
                <a:cs typeface="微软雅黑" panose="020B0503020204020204" charset="-122"/>
                <a:sym typeface="微软雅黑" panose="020B0503020204020204" charset="-122"/>
              </a:defRPr>
            </a:pP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image78.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484" name="Shape 484"/>
          <p:cNvSpPr/>
          <p:nvPr/>
        </p:nvSpPr>
        <p:spPr>
          <a:xfrm>
            <a:off x="471972" y="900250"/>
            <a:ext cx="4572001" cy="5220000"/>
          </a:xfrm>
          <a:prstGeom prst="rect">
            <a:avLst/>
          </a:prstGeom>
          <a:solidFill>
            <a:srgbClr val="212121">
              <a:alpha val="57000"/>
            </a:srgbClr>
          </a:solidFill>
          <a:ln w="12700">
            <a:miter lim="400000"/>
          </a:ln>
        </p:spPr>
        <p:txBody>
          <a:bodyPr lIns="45718" tIns="45718" rIns="45718" bIns="45718" anchor="ctr"/>
          <a:lstStyle/>
          <a:p/>
        </p:txBody>
      </p:sp>
      <p:sp>
        <p:nvSpPr>
          <p:cNvPr id="485" name="Shape 485"/>
          <p:cNvSpPr/>
          <p:nvPr/>
        </p:nvSpPr>
        <p:spPr>
          <a:xfrm>
            <a:off x="689060" y="1985518"/>
            <a:ext cx="4552958" cy="828037"/>
          </a:xfrm>
          <a:prstGeom prst="rect">
            <a:avLst/>
          </a:prstGeom>
          <a:ln w="12700">
            <a:miter lim="400000"/>
          </a:ln>
        </p:spPr>
        <p:txBody>
          <a:bodyPr lIns="45718" tIns="45718" rIns="45718" bIns="45718">
            <a:spAutoFit/>
          </a:bodyPr>
          <a:lstStyle/>
          <a:p>
            <a:pPr>
              <a:defRPr sz="24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Nordic minimalist design</a:t>
            </a:r>
            <a:endParaRPr sz="2800"/>
          </a:p>
          <a:p>
            <a:pPr>
              <a:defRPr sz="24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Light-luxury fashion</a:t>
            </a:r>
          </a:p>
        </p:txBody>
      </p:sp>
      <p:sp>
        <p:nvSpPr>
          <p:cNvPr id="486" name="Shape 486"/>
          <p:cNvSpPr/>
          <p:nvPr/>
        </p:nvSpPr>
        <p:spPr>
          <a:xfrm>
            <a:off x="689060" y="3021807"/>
            <a:ext cx="3942147" cy="2047237"/>
          </a:xfrm>
          <a:prstGeom prst="rect">
            <a:avLst/>
          </a:prstGeom>
          <a:ln w="12700">
            <a:miter lim="400000"/>
          </a:ln>
        </p:spPr>
        <p:txBody>
          <a:bodyPr lIns="45718" tIns="45718" rIns="45718" bIns="45718">
            <a:spAutoFit/>
          </a:bodyPr>
          <a:lstStyle/>
          <a:p>
            <a:pPr>
              <a:defRPr sz="1200">
                <a:solidFill>
                  <a:srgbClr val="EDEDED"/>
                </a:solidFill>
                <a:latin typeface="微软雅黑 Light"/>
                <a:ea typeface="微软雅黑 Light"/>
                <a:cs typeface="微软雅黑 Light"/>
                <a:sym typeface="微软雅黑 Light"/>
              </a:defRPr>
            </a:pPr>
            <a:r>
              <a:t>Metal surfaces of the headphones uses more than 20 sophisticated metal processing: CNC precision carving “disc-like pattern”, preventing fingerprints and scratches. High light brushed metal surface and edges using a blasting process. The headphone hooks made with advanced engineering plastic molding and a metal decorative embellishment is decorated on it. </a:t>
            </a: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defRPr sz="1200">
                <a:solidFill>
                  <a:srgbClr val="EDEDED"/>
                </a:solidFill>
                <a:latin typeface="微软雅黑 Light"/>
                <a:ea typeface="微软雅黑 Light"/>
                <a:cs typeface="微软雅黑 Light"/>
                <a:sym typeface="微软雅黑 Light"/>
              </a:defRPr>
            </a:pPr>
            <a:r>
              <a:t>Metal surface using Anodic oxidation processing, to ensure that color always like new--ruby red and the titanium black in your life!</a:t>
            </a:r>
          </a:p>
        </p:txBody>
      </p:sp>
      <p:sp>
        <p:nvSpPr>
          <p:cNvPr id="487" name="Shape 487"/>
          <p:cNvSpPr/>
          <p:nvPr/>
        </p:nvSpPr>
        <p:spPr>
          <a:xfrm>
            <a:off x="689060" y="1601466"/>
            <a:ext cx="3800519" cy="523237"/>
          </a:xfrm>
          <a:prstGeom prst="rect">
            <a:avLst/>
          </a:prstGeom>
          <a:ln w="12700">
            <a:miter lim="400000"/>
          </a:ln>
        </p:spPr>
        <p:txBody>
          <a:bodyPr wrap="none" lIns="45718" tIns="45718" rIns="45718" bIns="45718">
            <a:spAutoFit/>
          </a:bodyPr>
          <a:lstStyle>
            <a:lvl1pPr>
              <a:defRPr sz="1400">
                <a:solidFill>
                  <a:srgbClr val="D9D9D9"/>
                </a:solidFill>
                <a:latin typeface="微软雅黑 Light"/>
                <a:ea typeface="微软雅黑 Light"/>
                <a:cs typeface="微软雅黑 Light"/>
                <a:sym typeface="微软雅黑 Light"/>
              </a:defRPr>
            </a:lvl1pPr>
          </a:lstStyle>
          <a:p>
            <a:r>
              <a:t>1 MORE  Active Bluetooth In-Ear Headphones</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image79.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490" name="Shape 490"/>
          <p:cNvSpPr/>
          <p:nvPr/>
        </p:nvSpPr>
        <p:spPr>
          <a:xfrm>
            <a:off x="5957852" y="2187281"/>
            <a:ext cx="5685947" cy="1907537"/>
          </a:xfrm>
          <a:prstGeom prst="rect">
            <a:avLst/>
          </a:prstGeom>
          <a:ln w="12700">
            <a:miter lim="400000"/>
          </a:ln>
        </p:spPr>
        <p:txBody>
          <a:bodyPr lIns="45718" tIns="45718" rIns="45718" bIns="45718">
            <a:spAutoFit/>
          </a:bodyPr>
          <a:lstStyle/>
          <a:p>
            <a:pPr>
              <a:defRPr sz="2000">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1400">
                <a:latin typeface="微软雅黑 Light"/>
                <a:ea typeface="微软雅黑 Light"/>
                <a:cs typeface="微软雅黑 Light"/>
                <a:sym typeface="微软雅黑 Light"/>
              </a:defRPr>
            </a:pPr>
            <a:r>
              <a:t>Our In-Ear Triple Driver’s have oblique angles that naturally match your ear canals. They come with seven sets of silicon ear tips and three sets of memory foam ear tips ensuring a perfect fit. Besides fit, the silicon enhances lower frequencies while the foam enhances higher frequencies to satisfy your sonic preferences. The snug fit increases noise isolation and bass, eliminating the need for unnatural and unhealthy boosting.</a:t>
            </a:r>
          </a:p>
        </p:txBody>
      </p:sp>
      <p:sp>
        <p:nvSpPr>
          <p:cNvPr id="491" name="Shape 491"/>
          <p:cNvSpPr/>
          <p:nvPr/>
        </p:nvSpPr>
        <p:spPr>
          <a:xfrm>
            <a:off x="6001394" y="2271137"/>
            <a:ext cx="5066524" cy="36001"/>
          </a:xfrm>
          <a:prstGeom prst="rect">
            <a:avLst/>
          </a:prstGeom>
          <a:solidFill>
            <a:srgbClr val="FF0000"/>
          </a:solidFill>
          <a:ln w="12700">
            <a:miter lim="400000"/>
          </a:ln>
        </p:spPr>
        <p:txBody>
          <a:bodyPr lIns="45718" tIns="45718" rIns="45718" bIns="45718" anchor="ctr"/>
          <a:lstStyle/>
          <a:p/>
        </p:txBody>
      </p:sp>
      <p:sp>
        <p:nvSpPr>
          <p:cNvPr id="492" name="Shape 492"/>
          <p:cNvSpPr/>
          <p:nvPr/>
        </p:nvSpPr>
        <p:spPr>
          <a:xfrm>
            <a:off x="5990742" y="1281932"/>
            <a:ext cx="4332233" cy="624837"/>
          </a:xfrm>
          <a:prstGeom prst="rect">
            <a:avLst/>
          </a:prstGeom>
          <a:ln w="12700">
            <a:miter lim="400000"/>
          </a:ln>
        </p:spPr>
        <p:txBody>
          <a:bodyPr wrap="none" lIns="45718" tIns="45718" rIns="45718" bIns="45718">
            <a:spAutoFit/>
          </a:bodyPr>
          <a:lstStyle>
            <a:lvl1pPr>
              <a:defRPr>
                <a:solidFill>
                  <a:srgbClr val="FF0000"/>
                </a:solidFill>
              </a:defRPr>
            </a:lvl1pPr>
          </a:lstStyle>
          <a:p>
            <a:r>
              <a:t>1 MORE  Triple-Driver In-Ear Headphones</a:t>
            </a:r>
          </a:p>
        </p:txBody>
      </p:sp>
      <p:sp>
        <p:nvSpPr>
          <p:cNvPr id="493" name="Shape 493"/>
          <p:cNvSpPr/>
          <p:nvPr/>
        </p:nvSpPr>
        <p:spPr>
          <a:xfrm>
            <a:off x="5957852" y="1692848"/>
            <a:ext cx="5732519" cy="828037"/>
          </a:xfrm>
          <a:prstGeom prst="rect">
            <a:avLst/>
          </a:prstGeom>
          <a:ln w="12700">
            <a:miter lim="400000"/>
          </a:ln>
        </p:spPr>
        <p:txBody>
          <a:bodyPr wrap="none" lIns="45718" tIns="45718" rIns="45718" bIns="45718">
            <a:spAutoFit/>
          </a:bodyPr>
          <a:lstStyle>
            <a:lvl1pPr>
              <a:defRPr sz="24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COMFORTABLE ERGONOMIC DESIGN</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image80.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496" name="Shape 496"/>
          <p:cNvSpPr/>
          <p:nvPr/>
        </p:nvSpPr>
        <p:spPr>
          <a:xfrm>
            <a:off x="-1" y="1962268"/>
            <a:ext cx="4824002" cy="3276002"/>
          </a:xfrm>
          <a:prstGeom prst="rect">
            <a:avLst/>
          </a:prstGeom>
          <a:solidFill>
            <a:srgbClr val="C00000">
              <a:alpha val="60000"/>
            </a:srgbClr>
          </a:solidFill>
          <a:ln w="12700">
            <a:miter lim="400000"/>
          </a:ln>
        </p:spPr>
        <p:txBody>
          <a:bodyPr lIns="45718" tIns="45718" rIns="45718" bIns="45718" anchor="ctr"/>
          <a:lstStyle/>
          <a:p/>
        </p:txBody>
      </p:sp>
      <p:sp>
        <p:nvSpPr>
          <p:cNvPr id="497" name="Shape 497"/>
          <p:cNvSpPr/>
          <p:nvPr/>
        </p:nvSpPr>
        <p:spPr>
          <a:xfrm>
            <a:off x="666596" y="3645182"/>
            <a:ext cx="5125498" cy="828037"/>
          </a:xfrm>
          <a:prstGeom prst="rect">
            <a:avLst/>
          </a:prstGeom>
          <a:ln w="12700">
            <a:miter lim="400000"/>
          </a:ln>
        </p:spPr>
        <p:txBody>
          <a:bodyPr lIns="45718" tIns="45718" rIns="45718" bIns="45718">
            <a:spAutoFit/>
          </a:bodyPr>
          <a:lstStyle/>
          <a:p>
            <a:pPr>
              <a:defRPr sz="2400" b="1">
                <a:solidFill>
                  <a:srgbClr val="DDDDDD"/>
                </a:solidFill>
                <a:latin typeface="微软雅黑 Light"/>
                <a:ea typeface="微软雅黑 Light"/>
                <a:cs typeface="微软雅黑 Light"/>
                <a:sym typeface="微软雅黑 Light"/>
              </a:defRPr>
            </a:pPr>
            <a:r>
              <a:t>Hale quality, </a:t>
            </a:r>
          </a:p>
          <a:p>
            <a:pPr>
              <a:defRPr sz="2400" b="1">
                <a:solidFill>
                  <a:srgbClr val="DDDDDD"/>
                </a:solidFill>
                <a:latin typeface="微软雅黑 Light"/>
                <a:ea typeface="微软雅黑 Light"/>
                <a:cs typeface="微软雅黑 Light"/>
                <a:sym typeface="微软雅黑 Light"/>
              </a:defRPr>
            </a:pPr>
            <a:r>
              <a:t>comfortable experience</a:t>
            </a:r>
          </a:p>
        </p:txBody>
      </p:sp>
      <p:sp>
        <p:nvSpPr>
          <p:cNvPr id="498" name="Shape 498"/>
          <p:cNvSpPr/>
          <p:nvPr/>
        </p:nvSpPr>
        <p:spPr>
          <a:xfrm>
            <a:off x="666596" y="3057385"/>
            <a:ext cx="3351235" cy="828037"/>
          </a:xfrm>
          <a:prstGeom prst="rect">
            <a:avLst/>
          </a:prstGeom>
          <a:ln w="12700">
            <a:miter lim="400000"/>
          </a:ln>
        </p:spPr>
        <p:txBody>
          <a:bodyPr lIns="45718" tIns="45718" rIns="45718" bIns="45718">
            <a:spAutoFit/>
          </a:bodyPr>
          <a:lstStyle>
            <a:lvl1pPr>
              <a:defRPr sz="24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Low Profile Black</a:t>
            </a:r>
          </a:p>
        </p:txBody>
      </p:sp>
      <p:sp>
        <p:nvSpPr>
          <p:cNvPr id="499" name="Shape 499"/>
          <p:cNvSpPr/>
          <p:nvPr/>
        </p:nvSpPr>
        <p:spPr>
          <a:xfrm>
            <a:off x="666597" y="2606480"/>
            <a:ext cx="3382225" cy="650237"/>
          </a:xfrm>
          <a:prstGeom prst="rect">
            <a:avLst/>
          </a:prstGeom>
          <a:ln w="12700">
            <a:miter lim="400000"/>
          </a:ln>
        </p:spPr>
        <p:txBody>
          <a:bodyPr wrap="none" lIns="45718" tIns="45718" rIns="45718" bIns="45718">
            <a:spAutoFit/>
          </a:bodyPr>
          <a:lstStyle>
            <a:lvl1pPr>
              <a:defRPr>
                <a:solidFill>
                  <a:srgbClr val="DDDDDD"/>
                </a:solidFill>
                <a:latin typeface="微软雅黑 Light"/>
                <a:ea typeface="微软雅黑 Light"/>
                <a:cs typeface="微软雅黑 Light"/>
                <a:sym typeface="微软雅黑 Light"/>
              </a:defRPr>
            </a:lvl1pPr>
          </a:lstStyle>
          <a:p>
            <a:r>
              <a:t>1MORE  Over Ear Headphones</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image81.jpeg"/>
          <p:cNvPicPr>
            <a:picLocks noChangeAspect="1"/>
          </p:cNvPicPr>
          <p:nvPr/>
        </p:nvPicPr>
        <p:blipFill>
          <a:blip r:embed="rId1"/>
          <a:stretch>
            <a:fillRect/>
          </a:stretch>
        </p:blipFill>
        <p:spPr>
          <a:xfrm>
            <a:off x="0" y="-14515"/>
            <a:ext cx="12192000" cy="6872515"/>
          </a:xfrm>
          <a:prstGeom prst="rect">
            <a:avLst/>
          </a:prstGeom>
          <a:ln w="12700">
            <a:miter lim="400000"/>
            <a:headEnd/>
            <a:tailEnd/>
          </a:ln>
        </p:spPr>
      </p:pic>
      <p:sp>
        <p:nvSpPr>
          <p:cNvPr id="502" name="Shape 502"/>
          <p:cNvSpPr/>
          <p:nvPr/>
        </p:nvSpPr>
        <p:spPr>
          <a:xfrm>
            <a:off x="6332006" y="1554406"/>
            <a:ext cx="5832002" cy="4680001"/>
          </a:xfrm>
          <a:prstGeom prst="rect">
            <a:avLst/>
          </a:prstGeom>
          <a:solidFill>
            <a:srgbClr val="C00000">
              <a:alpha val="60000"/>
            </a:srgbClr>
          </a:solidFill>
          <a:ln w="12700">
            <a:miter lim="400000"/>
          </a:ln>
        </p:spPr>
        <p:txBody>
          <a:bodyPr lIns="45718" tIns="45718" rIns="45718" bIns="45718" anchor="ctr"/>
          <a:lstStyle/>
          <a:p/>
        </p:txBody>
      </p:sp>
      <p:sp>
        <p:nvSpPr>
          <p:cNvPr id="503" name="Shape 503"/>
          <p:cNvSpPr/>
          <p:nvPr/>
        </p:nvSpPr>
        <p:spPr>
          <a:xfrm>
            <a:off x="6878459" y="2053406"/>
            <a:ext cx="4868784" cy="1869437"/>
          </a:xfrm>
          <a:prstGeom prst="rect">
            <a:avLst/>
          </a:prstGeom>
          <a:ln w="12700">
            <a:miter lim="400000"/>
          </a:ln>
        </p:spPr>
        <p:txBody>
          <a:bodyPr lIns="45718" tIns="45718" rIns="45718" bIns="45718">
            <a:spAutoFit/>
          </a:bodyPr>
          <a:lstStyle/>
          <a:p>
            <a:pPr>
              <a:defRPr sz="16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2400">
                <a:solidFill>
                  <a:srgbClr val="EDEDE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HIGH QUALITY SOUND IS MEANINGLESS WITHOUT A COMFORTABLE FIT </a:t>
            </a:r>
            <a:endParaRPr sz="2800"/>
          </a:p>
        </p:txBody>
      </p:sp>
      <p:sp>
        <p:nvSpPr>
          <p:cNvPr id="504" name="Shape 504"/>
          <p:cNvSpPr/>
          <p:nvPr/>
        </p:nvSpPr>
        <p:spPr>
          <a:xfrm>
            <a:off x="6904662" y="3607459"/>
            <a:ext cx="4917235" cy="2339337"/>
          </a:xfrm>
          <a:prstGeom prst="rect">
            <a:avLst/>
          </a:prstGeom>
          <a:ln w="12700">
            <a:miter lim="400000"/>
          </a:ln>
        </p:spPr>
        <p:txBody>
          <a:bodyPr lIns="45718" tIns="45718" rIns="45718" bIns="45718">
            <a:spAutoFit/>
          </a:bodyPr>
          <a:lstStyle/>
          <a:p>
            <a:pPr defTabSz="457200">
              <a:defRPr sz="1400">
                <a:solidFill>
                  <a:srgbClr val="EDEDED"/>
                </a:solidFill>
                <a:latin typeface="微软雅黑 Light"/>
                <a:ea typeface="微软雅黑 Light"/>
                <a:cs typeface="微软雅黑 Light"/>
                <a:sym typeface="微软雅黑 Light"/>
              </a:defRPr>
            </a:pPr>
            <a:r>
              <a:t>The ear cups of these headphones rotate in four directions, so that you can customize them to the perfect position for your ears.</a:t>
            </a:r>
            <a:endParaRPr sz="2000"/>
          </a:p>
          <a:p>
            <a:pPr defTabSz="457200">
              <a:defRPr sz="2000">
                <a:solidFill>
                  <a:srgbClr val="EDEDED"/>
                </a:solidFill>
                <a:latin typeface="微软雅黑 Light"/>
                <a:ea typeface="微软雅黑 Light"/>
                <a:cs typeface="微软雅黑 Light"/>
                <a:sym typeface="微软雅黑 Light"/>
              </a:defRPr>
            </a:pPr>
          </a:p>
          <a:p>
            <a:pPr defTabSz="457200">
              <a:defRPr sz="1400">
                <a:solidFill>
                  <a:srgbClr val="EDEDED"/>
                </a:solidFill>
                <a:latin typeface="微软雅黑 Light"/>
                <a:ea typeface="微软雅黑 Light"/>
                <a:cs typeface="微软雅黑 Light"/>
                <a:sym typeface="微软雅黑 Light"/>
              </a:defRPr>
            </a:pPr>
            <a:r>
              <a:t>The solid headband is manufactured with shape memory TR-90 titanium steel. Incorporating this material in the ergonomic design allows for the stretching required with everyday use. TR-90 steel is flexible, lightweight and sweat resistant.</a:t>
            </a: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05" name="Shape 505"/>
          <p:cNvSpPr/>
          <p:nvPr/>
        </p:nvSpPr>
        <p:spPr>
          <a:xfrm>
            <a:off x="6903993" y="1953277"/>
            <a:ext cx="4000755" cy="574037"/>
          </a:xfrm>
          <a:prstGeom prst="rect">
            <a:avLst/>
          </a:prstGeom>
          <a:ln w="12700">
            <a:miter lim="400000"/>
          </a:ln>
        </p:spPr>
        <p:txBody>
          <a:bodyPr wrap="none" lIns="45718" tIns="45718" rIns="45718" bIns="45718">
            <a:spAutoFit/>
          </a:bodyPr>
          <a:lstStyle>
            <a:lvl1pPr>
              <a:defRPr sz="1600">
                <a:solidFill>
                  <a:srgbClr val="DCDCDC"/>
                </a:solidFill>
                <a:latin typeface="微软雅黑 Light"/>
                <a:ea typeface="微软雅黑 Light"/>
                <a:cs typeface="微软雅黑 Light"/>
                <a:sym typeface="微软雅黑 Light"/>
              </a:defRPr>
            </a:lvl1pPr>
          </a:lstStyle>
          <a:p>
            <a:r>
              <a:t>1 MORE  Bluetooth Over-Ear Headphones</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image8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508" name="Shape 508"/>
          <p:cNvSpPr/>
          <p:nvPr/>
        </p:nvSpPr>
        <p:spPr>
          <a:xfrm>
            <a:off x="726797" y="1918450"/>
            <a:ext cx="3522980" cy="624837"/>
          </a:xfrm>
          <a:prstGeom prst="rect">
            <a:avLst/>
          </a:prstGeom>
          <a:ln w="12700">
            <a:miter lim="400000"/>
          </a:ln>
        </p:spPr>
        <p:txBody>
          <a:bodyPr lIns="45718" tIns="45718" rIns="45718" bIns="45718">
            <a:spAutoFit/>
          </a:bodyPr>
          <a:lstStyle>
            <a:lvl1pPr>
              <a:defRPr>
                <a:solidFill>
                  <a:srgbClr val="EDEDED"/>
                </a:solidFill>
              </a:defRPr>
            </a:lvl1pPr>
          </a:lstStyle>
          <a:p>
            <a:r>
              <a:t>1MORE Capsule In-ear headphones</a:t>
            </a:r>
          </a:p>
        </p:txBody>
      </p:sp>
      <p:sp>
        <p:nvSpPr>
          <p:cNvPr id="509" name="Shape 509"/>
          <p:cNvSpPr/>
          <p:nvPr/>
        </p:nvSpPr>
        <p:spPr>
          <a:xfrm>
            <a:off x="726796" y="2420417"/>
            <a:ext cx="7196140" cy="497837"/>
          </a:xfrm>
          <a:prstGeom prst="rect">
            <a:avLst/>
          </a:prstGeom>
          <a:ln w="12700">
            <a:miter lim="400000"/>
          </a:ln>
        </p:spPr>
        <p:txBody>
          <a:bodyPr lIns="45718" tIns="45718" rIns="45718" bIns="45718">
            <a:spAutoFit/>
          </a:bodyPr>
          <a:lstStyle>
            <a:lvl1pPr defTabSz="454660">
              <a:defRPr sz="2800">
                <a:solidFill>
                  <a:srgbClr val="FFFFFF"/>
                </a:solidFill>
              </a:defRPr>
            </a:lvl1pPr>
          </a:lstStyle>
          <a:p>
            <a:r>
              <a:t>Let the earbuds lie in your ear</a:t>
            </a:r>
          </a:p>
        </p:txBody>
      </p:sp>
      <p:sp>
        <p:nvSpPr>
          <p:cNvPr id="510" name="Shape 510"/>
          <p:cNvSpPr/>
          <p:nvPr/>
        </p:nvSpPr>
        <p:spPr>
          <a:xfrm>
            <a:off x="726796" y="3230360"/>
            <a:ext cx="5128897" cy="2021837"/>
          </a:xfrm>
          <a:prstGeom prst="rect">
            <a:avLst/>
          </a:prstGeom>
          <a:ln w="12700">
            <a:miter lim="400000"/>
          </a:ln>
        </p:spPr>
        <p:txBody>
          <a:bodyPr lIns="45718" tIns="45718" rIns="45718" bIns="45718">
            <a:spAutoFit/>
          </a:bodyPr>
          <a:lstStyle/>
          <a:p>
            <a:pPr defTabSz="454660">
              <a:defRPr sz="1600">
                <a:solidFill>
                  <a:srgbClr val="FFFFFF"/>
                </a:solidFill>
              </a:defRPr>
            </a:pPr>
            <a:r>
              <a:t>A new way of wearing in-ear headphones. Ultra-Compact yet comfortable earbuds with ergonomic design</a:t>
            </a:r>
          </a:p>
          <a:p>
            <a:pPr defTabSz="454660">
              <a:defRPr sz="1600">
                <a:solidFill>
                  <a:srgbClr val="FFFFFF"/>
                </a:solidFill>
              </a:defRPr>
            </a:pPr>
            <a:r>
              <a:t>The earbuds are hidden inside the ears, which makes the headphones more comfortable to wear and less possible  to fall out. What’s more, the earbuds includes silicone covers, which ensure earbuds stay in during activities.</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image83.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513" name="Shape 513"/>
          <p:cNvSpPr/>
          <p:nvPr/>
        </p:nvSpPr>
        <p:spPr>
          <a:xfrm>
            <a:off x="5531610" y="5823003"/>
            <a:ext cx="2270253" cy="447037"/>
          </a:xfrm>
          <a:prstGeom prst="rect">
            <a:avLst/>
          </a:prstGeom>
          <a:ln w="12700">
            <a:miter lim="400000"/>
          </a:ln>
        </p:spPr>
        <p:txBody>
          <a:bodyPr lIns="45718" tIns="45718" rIns="45718" bIns="45718">
            <a:spAutoFit/>
          </a:bodyPr>
          <a:lstStyle>
            <a:lvl1pPr>
              <a:defRPr sz="1200">
                <a:solidFill>
                  <a:srgbClr val="D9D9D9"/>
                </a:solidFill>
                <a:latin typeface="+mj-lt"/>
                <a:ea typeface="+mj-ea"/>
                <a:cs typeface="+mj-cs"/>
                <a:sym typeface="Helvetica"/>
              </a:defRPr>
            </a:lvl1pPr>
          </a:lstStyle>
          <a:p>
            <a:r>
              <a:t>Only for showing, not included in Headphones selling</a:t>
            </a:r>
          </a:p>
        </p:txBody>
      </p:sp>
      <p:sp>
        <p:nvSpPr>
          <p:cNvPr id="514" name="Shape 514"/>
          <p:cNvSpPr/>
          <p:nvPr/>
        </p:nvSpPr>
        <p:spPr>
          <a:xfrm>
            <a:off x="1730388" y="4168223"/>
            <a:ext cx="2260605" cy="307337"/>
          </a:xfrm>
          <a:prstGeom prst="rect">
            <a:avLst/>
          </a:prstGeom>
          <a:ln w="12700">
            <a:miter lim="400000"/>
          </a:ln>
        </p:spPr>
        <p:txBody>
          <a:bodyPr lIns="45718" tIns="45718" rIns="45718" bIns="45718">
            <a:spAutoFit/>
          </a:bodyPr>
          <a:lstStyle>
            <a:lvl1pPr>
              <a:defRPr sz="1400">
                <a:solidFill>
                  <a:srgbClr val="D9D9D9"/>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Premium packing</a:t>
            </a:r>
          </a:p>
        </p:txBody>
      </p:sp>
      <p:sp>
        <p:nvSpPr>
          <p:cNvPr id="515" name="Shape 515"/>
          <p:cNvSpPr/>
          <p:nvPr/>
        </p:nvSpPr>
        <p:spPr>
          <a:xfrm>
            <a:off x="203931" y="210509"/>
            <a:ext cx="4487832" cy="650237"/>
          </a:xfrm>
          <a:prstGeom prst="rect">
            <a:avLst/>
          </a:prstGeom>
          <a:ln w="12700">
            <a:miter lim="400000"/>
          </a:ln>
        </p:spPr>
        <p:txBody>
          <a:bodyPr wrap="none" lIns="45718" tIns="45718" rIns="45718" bIns="45718">
            <a:spAutoFit/>
          </a:bodyPr>
          <a:lstStyle>
            <a:lvl1pPr>
              <a:defRPr>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 MORE  Bluetooth Over-Ear Headphones</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image84.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518" name="Shape 518"/>
          <p:cNvSpPr/>
          <p:nvPr/>
        </p:nvSpPr>
        <p:spPr>
          <a:xfrm>
            <a:off x="243402" y="358787"/>
            <a:ext cx="4946260" cy="701037"/>
          </a:xfrm>
          <a:prstGeom prst="rect">
            <a:avLst/>
          </a:prstGeom>
          <a:ln w="12700">
            <a:miter lim="400000"/>
          </a:ln>
        </p:spPr>
        <p:txBody>
          <a:bodyPr wrap="none" lIns="45718" tIns="45718" rIns="45718" bIns="45718">
            <a:spAutoFit/>
          </a:bodyPr>
          <a:lstStyle>
            <a:lvl1pPr>
              <a:defRPr sz="200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 MORE  Triple-Driver In-Ear Headphones</a:t>
            </a:r>
          </a:p>
        </p:txBody>
      </p:sp>
      <p:sp>
        <p:nvSpPr>
          <p:cNvPr id="519" name="Shape 519"/>
          <p:cNvSpPr/>
          <p:nvPr/>
        </p:nvSpPr>
        <p:spPr>
          <a:xfrm>
            <a:off x="1292090" y="3161065"/>
            <a:ext cx="1263058" cy="396238"/>
          </a:xfrm>
          <a:prstGeom prst="rect">
            <a:avLst/>
          </a:prstGeom>
          <a:solidFill>
            <a:srgbClr val="404040">
              <a:alpha val="58000"/>
            </a:srgbClr>
          </a:solidFill>
          <a:ln w="12700">
            <a:miter lim="400000"/>
          </a:ln>
        </p:spPr>
        <p:txBody>
          <a:bodyPr lIns="45718" tIns="45718" rIns="45718" bIns="45718" anchor="ctr"/>
          <a:lstStyle/>
          <a:p/>
        </p:txBody>
      </p:sp>
      <p:sp>
        <p:nvSpPr>
          <p:cNvPr id="520" name="Shape 520"/>
          <p:cNvSpPr/>
          <p:nvPr/>
        </p:nvSpPr>
        <p:spPr>
          <a:xfrm>
            <a:off x="1292090" y="4558345"/>
            <a:ext cx="1263058" cy="396238"/>
          </a:xfrm>
          <a:prstGeom prst="rect">
            <a:avLst/>
          </a:prstGeom>
          <a:solidFill>
            <a:srgbClr val="404040">
              <a:alpha val="58000"/>
            </a:srgbClr>
          </a:solidFill>
          <a:ln w="12700">
            <a:miter lim="400000"/>
          </a:ln>
        </p:spPr>
        <p:txBody>
          <a:bodyPr lIns="45718" tIns="45718" rIns="45718" bIns="45718" anchor="ctr"/>
          <a:lstStyle/>
          <a:p/>
        </p:txBody>
      </p:sp>
      <p:sp>
        <p:nvSpPr>
          <p:cNvPr id="521" name="Shape 521"/>
          <p:cNvSpPr/>
          <p:nvPr/>
        </p:nvSpPr>
        <p:spPr>
          <a:xfrm>
            <a:off x="1298668" y="5922728"/>
            <a:ext cx="1263058" cy="396238"/>
          </a:xfrm>
          <a:prstGeom prst="rect">
            <a:avLst/>
          </a:prstGeom>
          <a:solidFill>
            <a:srgbClr val="404040">
              <a:alpha val="58000"/>
            </a:srgbClr>
          </a:solidFill>
          <a:ln w="12700">
            <a:miter lim="400000"/>
          </a:ln>
        </p:spPr>
        <p:txBody>
          <a:bodyPr lIns="45718" tIns="45718" rIns="45718" bIns="45718" anchor="ctr"/>
          <a:lstStyle/>
          <a:p/>
        </p:txBody>
      </p:sp>
      <p:sp>
        <p:nvSpPr>
          <p:cNvPr id="522" name="Shape 522"/>
          <p:cNvSpPr/>
          <p:nvPr/>
        </p:nvSpPr>
        <p:spPr>
          <a:xfrm>
            <a:off x="1224760" y="5959285"/>
            <a:ext cx="1397718" cy="231137"/>
          </a:xfrm>
          <a:prstGeom prst="rect">
            <a:avLst/>
          </a:prstGeom>
          <a:ln w="12700">
            <a:miter lim="400000"/>
          </a:ln>
        </p:spPr>
        <p:txBody>
          <a:bodyPr lIns="45718" tIns="45718" rIns="45718" bIns="45718">
            <a:spAutoFit/>
          </a:bodyPr>
          <a:lstStyle>
            <a:lvl1pPr algn="ctr" defTabSz="457200">
              <a:defRPr sz="8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Aviation plug 、Metal clips</a:t>
            </a:r>
          </a:p>
        </p:txBody>
      </p:sp>
      <p:sp>
        <p:nvSpPr>
          <p:cNvPr id="523" name="Shape 523"/>
          <p:cNvSpPr/>
          <p:nvPr/>
        </p:nvSpPr>
        <p:spPr>
          <a:xfrm>
            <a:off x="1387256" y="4531512"/>
            <a:ext cx="1112195" cy="396237"/>
          </a:xfrm>
          <a:prstGeom prst="rect">
            <a:avLst/>
          </a:prstGeom>
          <a:ln w="12700">
            <a:miter lim="400000"/>
          </a:ln>
        </p:spPr>
        <p:txBody>
          <a:bodyPr lIns="45718" tIns="45718" rIns="45718" bIns="45718">
            <a:spAutoFit/>
          </a:bodyPr>
          <a:lstStyle>
            <a:lvl1pPr algn="ctr" defTabSz="457200">
              <a:defRPr sz="10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8 pairs of ear plugs</a:t>
            </a:r>
          </a:p>
        </p:txBody>
      </p:sp>
      <p:sp>
        <p:nvSpPr>
          <p:cNvPr id="524" name="Shape 524"/>
          <p:cNvSpPr/>
          <p:nvPr/>
        </p:nvSpPr>
        <p:spPr>
          <a:xfrm>
            <a:off x="1556349" y="3152259"/>
            <a:ext cx="870745" cy="396237"/>
          </a:xfrm>
          <a:prstGeom prst="rect">
            <a:avLst/>
          </a:prstGeom>
          <a:ln w="12700">
            <a:miter lim="400000"/>
          </a:ln>
        </p:spPr>
        <p:txBody>
          <a:bodyPr lIns="45718" tIns="45718" rIns="45718" bIns="45718">
            <a:spAutoFit/>
          </a:bodyPr>
          <a:lstStyle>
            <a:lvl1pPr algn="ctr" defTabSz="457200">
              <a:defRPr sz="10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Retro packing</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image85.png" descr="透明-三单元LTING.png"/>
          <p:cNvPicPr>
            <a:picLocks noChangeAspect="1"/>
          </p:cNvPicPr>
          <p:nvPr/>
        </p:nvPicPr>
        <p:blipFill>
          <a:blip r:embed="rId1"/>
          <a:srcRect t="5225" r="19533" b="4831"/>
          <a:stretch>
            <a:fillRect/>
          </a:stretch>
        </p:blipFill>
        <p:spPr>
          <a:xfrm>
            <a:off x="2381249" y="-1"/>
            <a:ext cx="9810752" cy="6858002"/>
          </a:xfrm>
          <a:prstGeom prst="rect">
            <a:avLst/>
          </a:prstGeom>
          <a:ln w="12700">
            <a:miter lim="400000"/>
            <a:headEnd/>
            <a:tailEnd/>
          </a:ln>
        </p:spPr>
      </p:pic>
      <p:sp>
        <p:nvSpPr>
          <p:cNvPr id="527" name="Shape 527"/>
          <p:cNvSpPr/>
          <p:nvPr/>
        </p:nvSpPr>
        <p:spPr>
          <a:xfrm>
            <a:off x="238125" y="1003300"/>
            <a:ext cx="4802188" cy="2021837"/>
          </a:xfrm>
          <a:prstGeom prst="rect">
            <a:avLst/>
          </a:prstGeom>
          <a:ln w="12700">
            <a:miter lim="400000"/>
          </a:ln>
        </p:spPr>
        <p:txBody>
          <a:bodyPr lIns="45718" tIns="45718" rIns="45718" bIns="45718">
            <a:spAutoFit/>
          </a:bodyPr>
          <a:lstStyle/>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This Triple Driver Earphones with Aluminum finishing provides luxurious metallic feel</a:t>
            </a:r>
          </a:p>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Patented iron-ring structure, more balanced with tri band</a:t>
            </a:r>
          </a:p>
          <a:p>
            <a:pPr>
              <a:buSzPct val="100000"/>
              <a:buFont typeface="Wingdings" panose="05000000000000000000"/>
              <a:buChar cha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Enthusiast wire design, fashionable</a:t>
            </a:r>
          </a:p>
          <a:p>
            <a:pPr>
              <a:buSzPct val="100000"/>
              <a:buFont typeface="Wingdings" panose="05000000000000000000"/>
              <a:buChar char="●"/>
              <a:defRPr sz="14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14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14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p:txBody>
      </p:sp>
      <p:sp>
        <p:nvSpPr>
          <p:cNvPr id="528" name="Shape 528"/>
          <p:cNvSpPr/>
          <p:nvPr/>
        </p:nvSpPr>
        <p:spPr>
          <a:xfrm>
            <a:off x="238125" y="357188"/>
            <a:ext cx="9420225" cy="624837"/>
          </a:xfrm>
          <a:prstGeom prst="rect">
            <a:avLst/>
          </a:prstGeom>
          <a:ln w="12700">
            <a:miter lim="400000"/>
          </a:ln>
        </p:spPr>
        <p:txBody>
          <a:bodyPr lIns="45718" tIns="45718" rIns="45718" bIns="45718">
            <a:spAutoFit/>
          </a:bodyPr>
          <a:lstStyle/>
          <a:p>
            <a:pPr>
              <a:defRPr sz="3600">
                <a:solidFill>
                  <a:srgbClr val="FF0000"/>
                </a:solidFill>
              </a:defRPr>
            </a:pPr>
            <a:r>
              <a:t>Triple Driver Lightning </a:t>
            </a:r>
            <a:r>
              <a:rPr sz="2000"/>
              <a:t>In-Ear Headphones </a:t>
            </a:r>
            <a:endParaRPr sz="2000"/>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 name="image86.png" descr="001.png"/>
          <p:cNvPicPr>
            <a:picLocks noChangeAspect="1"/>
          </p:cNvPicPr>
          <p:nvPr/>
        </p:nvPicPr>
        <p:blipFill>
          <a:blip r:embed="rId1"/>
          <a:stretch>
            <a:fillRect/>
          </a:stretch>
        </p:blipFill>
        <p:spPr>
          <a:xfrm>
            <a:off x="2024063" y="0"/>
            <a:ext cx="10966451" cy="6858000"/>
          </a:xfrm>
          <a:prstGeom prst="rect">
            <a:avLst/>
          </a:prstGeom>
          <a:ln w="12700">
            <a:miter lim="400000"/>
            <a:headEnd/>
            <a:tailEnd/>
          </a:ln>
        </p:spPr>
      </p:pic>
      <p:sp>
        <p:nvSpPr>
          <p:cNvPr id="531" name="Shape 531"/>
          <p:cNvSpPr/>
          <p:nvPr/>
        </p:nvSpPr>
        <p:spPr>
          <a:xfrm>
            <a:off x="309563" y="785812"/>
            <a:ext cx="9420226" cy="624837"/>
          </a:xfrm>
          <a:prstGeom prst="rect">
            <a:avLst/>
          </a:prstGeom>
          <a:ln w="12700">
            <a:miter lim="400000"/>
          </a:ln>
        </p:spPr>
        <p:txBody>
          <a:bodyPr lIns="45718" tIns="45718" rIns="45718" bIns="45718">
            <a:spAutoFit/>
          </a:bodyPr>
          <a:lstStyle/>
          <a:p>
            <a:pPr>
              <a:defRPr sz="3600">
                <a:solidFill>
                  <a:srgbClr val="FF0000"/>
                </a:solidFill>
              </a:defRPr>
            </a:pPr>
            <a:r>
              <a:t>ANC Lightning </a:t>
            </a:r>
            <a:r>
              <a:rPr sz="2000"/>
              <a:t>In-Ear Headphones </a:t>
            </a:r>
            <a:endParaRPr sz="2000"/>
          </a:p>
        </p:txBody>
      </p:sp>
      <p:sp>
        <p:nvSpPr>
          <p:cNvPr id="532" name="Shape 532"/>
          <p:cNvSpPr/>
          <p:nvPr/>
        </p:nvSpPr>
        <p:spPr>
          <a:xfrm>
            <a:off x="309562" y="1857375"/>
            <a:ext cx="4802189" cy="1590037"/>
          </a:xfrm>
          <a:prstGeom prst="rect">
            <a:avLst/>
          </a:prstGeom>
          <a:ln w="12700">
            <a:miter lim="400000"/>
          </a:ln>
        </p:spPr>
        <p:txBody>
          <a:bodyPr lIns="45718" tIns="45718" rIns="45718" bIns="45718">
            <a:spAutoFit/>
          </a:bodyPr>
          <a:lstStyle/>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Effectively isolating external noise for better listening experience</a:t>
            </a:r>
          </a:p>
          <a:p>
            <a:pPr>
              <a:buSzPct val="100000"/>
              <a:buFont typeface="Wingdings" panose="05000000000000000000"/>
              <a:buChar cha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Ergonomic design, comfortable fitting</a:t>
            </a:r>
          </a:p>
          <a:p>
            <a:pPr>
              <a:buSzPct val="100000"/>
              <a:buFont typeface="Wingdings" panose="05000000000000000000"/>
              <a:buChar cha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Patented iron-ring speaker design, high definition</a:t>
            </a:r>
          </a:p>
          <a:p>
            <a:pPr>
              <a:defRPr sz="12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listening experience</a:t>
            </a:r>
          </a:p>
          <a:p>
            <a:pPr>
              <a:defRPr sz="1400">
                <a:solidFill>
                  <a:srgbClr val="7F7F7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6.jpg"/>
          <p:cNvPicPr>
            <a:picLocks noChangeAspect="1"/>
          </p:cNvPicPr>
          <p:nvPr/>
        </p:nvPicPr>
        <p:blipFill>
          <a:blip r:embed="rId1"/>
          <a:stretch>
            <a:fillRect/>
          </a:stretch>
        </p:blipFill>
        <p:spPr>
          <a:xfrm>
            <a:off x="1" y="76804"/>
            <a:ext cx="12192001" cy="6730763"/>
          </a:xfrm>
          <a:prstGeom prst="rect">
            <a:avLst/>
          </a:prstGeom>
          <a:ln w="12700">
            <a:miter lim="400000"/>
            <a:headEnd/>
            <a:tailEnd/>
          </a:ln>
        </p:spPr>
      </p:pic>
      <p:sp>
        <p:nvSpPr>
          <p:cNvPr id="157" name="Shape 157"/>
          <p:cNvSpPr/>
          <p:nvPr/>
        </p:nvSpPr>
        <p:spPr>
          <a:xfrm>
            <a:off x="2612760" y="5558763"/>
            <a:ext cx="3294020" cy="574037"/>
          </a:xfrm>
          <a:prstGeom prst="rect">
            <a:avLst/>
          </a:prstGeom>
          <a:ln w="12700">
            <a:miter lim="400000"/>
          </a:ln>
        </p:spPr>
        <p:txBody>
          <a:bodyPr wrap="none" lIns="45718" tIns="45718" rIns="45718" bIns="45718">
            <a:spAutoFit/>
          </a:bodyPr>
          <a:lstStyle/>
          <a:p>
            <a:pPr algn="ctr">
              <a:defRPr sz="1600">
                <a:solidFill>
                  <a:srgbClr val="DDDDDD"/>
                </a:solidFill>
              </a:defRPr>
            </a:pPr>
            <a:r>
              <a:t>1MORE doesn't want to climb </a:t>
            </a:r>
          </a:p>
          <a:p>
            <a:pPr algn="ctr">
              <a:defRPr sz="1600">
                <a:solidFill>
                  <a:srgbClr val="DDDDDD"/>
                </a:solidFill>
              </a:defRPr>
            </a:pPr>
            <a:r>
              <a:t>the mountain of headphone brands</a:t>
            </a:r>
          </a:p>
        </p:txBody>
      </p:sp>
      <p:sp>
        <p:nvSpPr>
          <p:cNvPr id="158" name="Shape 158"/>
          <p:cNvSpPr/>
          <p:nvPr/>
        </p:nvSpPr>
        <p:spPr>
          <a:xfrm>
            <a:off x="6687676" y="5558763"/>
            <a:ext cx="3207303" cy="574037"/>
          </a:xfrm>
          <a:prstGeom prst="rect">
            <a:avLst/>
          </a:prstGeom>
          <a:ln w="12700">
            <a:miter lim="400000"/>
          </a:ln>
        </p:spPr>
        <p:txBody>
          <a:bodyPr wrap="none" lIns="45718" tIns="45718" rIns="45718" bIns="45718">
            <a:spAutoFit/>
          </a:bodyPr>
          <a:lstStyle/>
          <a:p>
            <a:pPr algn="ctr">
              <a:defRPr sz="1600">
                <a:solidFill>
                  <a:srgbClr val="DDDDDD"/>
                </a:solidFill>
              </a:defRPr>
            </a:pPr>
            <a:r>
              <a:t>But want to turn it upside down, </a:t>
            </a:r>
          </a:p>
          <a:p>
            <a:pPr algn="ctr">
              <a:defRPr sz="1600">
                <a:solidFill>
                  <a:srgbClr val="DDDDDD"/>
                </a:solidFill>
              </a:defRPr>
            </a:pPr>
            <a:r>
              <a:t>so everyone can reach the peak </a:t>
            </a:r>
          </a:p>
        </p:txBody>
      </p:sp>
      <p:sp>
        <p:nvSpPr>
          <p:cNvPr id="159" name="Shape 159"/>
          <p:cNvSpPr/>
          <p:nvPr/>
        </p:nvSpPr>
        <p:spPr>
          <a:xfrm>
            <a:off x="10764297" y="4782506"/>
            <a:ext cx="677869" cy="624837"/>
          </a:xfrm>
          <a:prstGeom prst="rect">
            <a:avLst/>
          </a:prstGeom>
          <a:ln w="12700">
            <a:miter lim="400000"/>
          </a:ln>
        </p:spPr>
        <p:txBody>
          <a:bodyPr wrap="none" lIns="45718" tIns="45718" rIns="45718" bIns="45718">
            <a:spAutoFit/>
          </a:bodyPr>
          <a:lstStyle/>
          <a:p>
            <a:pPr>
              <a:defRPr>
                <a:solidFill>
                  <a:srgbClr val="DDDDDD"/>
                </a:solidFill>
              </a:defRPr>
            </a:pPr>
            <a:r>
              <a:t>Real </a:t>
            </a:r>
          </a:p>
          <a:p>
            <a:pPr>
              <a:defRPr>
                <a:solidFill>
                  <a:srgbClr val="DDDDDD"/>
                </a:solidFill>
              </a:defRPr>
            </a:pPr>
            <a:r>
              <a:t>Value</a:t>
            </a:r>
          </a:p>
        </p:txBody>
      </p:sp>
      <p:sp>
        <p:nvSpPr>
          <p:cNvPr id="160" name="Shape 160"/>
          <p:cNvSpPr/>
          <p:nvPr/>
        </p:nvSpPr>
        <p:spPr>
          <a:xfrm flipV="1">
            <a:off x="10711670" y="1177537"/>
            <a:ext cx="1" cy="4185512"/>
          </a:xfrm>
          <a:prstGeom prst="line">
            <a:avLst/>
          </a:prstGeom>
          <a:ln w="25400">
            <a:solidFill>
              <a:srgbClr val="DDDDDD"/>
            </a:solidFill>
            <a:tailEnd type="triangle"/>
          </a:ln>
        </p:spPr>
        <p:txBody>
          <a:bodyPr lIns="45718" tIns="45718" rIns="45718" bIns="45718"/>
          <a:lstStyle/>
          <a:p/>
        </p:txBody>
      </p:sp>
      <p:sp>
        <p:nvSpPr>
          <p:cNvPr id="161" name="Shape 161"/>
          <p:cNvSpPr/>
          <p:nvPr/>
        </p:nvSpPr>
        <p:spPr>
          <a:xfrm flipV="1">
            <a:off x="1745287" y="1177537"/>
            <a:ext cx="1" cy="4185512"/>
          </a:xfrm>
          <a:prstGeom prst="line">
            <a:avLst/>
          </a:prstGeom>
          <a:ln w="25400">
            <a:solidFill>
              <a:srgbClr val="DDDDDD"/>
            </a:solidFill>
            <a:tailEnd type="triangle"/>
          </a:ln>
        </p:spPr>
        <p:txBody>
          <a:bodyPr lIns="45718" tIns="45718" rIns="45718" bIns="45718"/>
          <a:lstStyle/>
          <a:p/>
        </p:txBody>
      </p:sp>
      <p:sp>
        <p:nvSpPr>
          <p:cNvPr id="162" name="Shape 162"/>
          <p:cNvSpPr/>
          <p:nvPr/>
        </p:nvSpPr>
        <p:spPr>
          <a:xfrm>
            <a:off x="662835" y="4782506"/>
            <a:ext cx="1042982" cy="624837"/>
          </a:xfrm>
          <a:prstGeom prst="rect">
            <a:avLst/>
          </a:prstGeom>
          <a:ln w="12700">
            <a:miter lim="400000"/>
          </a:ln>
        </p:spPr>
        <p:txBody>
          <a:bodyPr wrap="none" lIns="45718" tIns="45718" rIns="45718" bIns="45718">
            <a:spAutoFit/>
          </a:bodyPr>
          <a:lstStyle/>
          <a:p>
            <a:pPr algn="r">
              <a:defRPr>
                <a:solidFill>
                  <a:srgbClr val="DDDDDD"/>
                </a:solidFill>
              </a:defRPr>
            </a:pPr>
            <a:r>
              <a:t>Perceive</a:t>
            </a:r>
          </a:p>
          <a:p>
            <a:pPr algn="r">
              <a:defRPr>
                <a:solidFill>
                  <a:srgbClr val="DDDDDD"/>
                </a:solidFill>
              </a:defRPr>
            </a:pPr>
            <a:r>
              <a:t>Value</a:t>
            </a:r>
          </a:p>
        </p:txBody>
      </p:sp>
      <p:sp>
        <p:nvSpPr>
          <p:cNvPr id="163" name="Shape 163"/>
          <p:cNvSpPr/>
          <p:nvPr/>
        </p:nvSpPr>
        <p:spPr>
          <a:xfrm>
            <a:off x="0" y="729322"/>
            <a:ext cx="10764298" cy="45720"/>
          </a:xfrm>
          <a:prstGeom prst="rect">
            <a:avLst/>
          </a:prstGeom>
          <a:solidFill>
            <a:srgbClr val="C00000"/>
          </a:solidFill>
          <a:ln w="12700">
            <a:miter lim="400000"/>
          </a:ln>
        </p:spPr>
        <p:txBody>
          <a:bodyPr lIns="45718" tIns="45718" rIns="45718" bIns="45718" anchor="ctr"/>
          <a:lstStyle/>
          <a:p/>
        </p:txBody>
      </p:sp>
      <p:sp>
        <p:nvSpPr>
          <p:cNvPr id="164" name="Shape 164"/>
          <p:cNvSpPr/>
          <p:nvPr/>
        </p:nvSpPr>
        <p:spPr>
          <a:xfrm>
            <a:off x="594472" y="267661"/>
            <a:ext cx="6511409"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1MORE – Turn the mountain upside down </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image4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535" name="Shape 535"/>
          <p:cNvSpPr/>
          <p:nvPr/>
        </p:nvSpPr>
        <p:spPr>
          <a:xfrm>
            <a:off x="355552" y="184522"/>
            <a:ext cx="5065063"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Global Media Recommendations</a:t>
            </a:r>
          </a:p>
        </p:txBody>
      </p:sp>
      <p:sp>
        <p:nvSpPr>
          <p:cNvPr id="536" name="Shape 536"/>
          <p:cNvSpPr/>
          <p:nvPr/>
        </p:nvSpPr>
        <p:spPr>
          <a:xfrm>
            <a:off x="-9" y="759478"/>
            <a:ext cx="12192015" cy="14002"/>
          </a:xfrm>
          <a:prstGeom prst="line">
            <a:avLst/>
          </a:prstGeom>
          <a:ln w="12700">
            <a:solidFill>
              <a:srgbClr val="FF0000"/>
            </a:solidFill>
            <a:miter/>
          </a:ln>
        </p:spPr>
        <p:txBody>
          <a:bodyPr lIns="45718" tIns="45718" rIns="45718" bIns="45718"/>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image87.png"/>
          <p:cNvPicPr>
            <a:picLocks noChangeAspect="1"/>
          </p:cNvPicPr>
          <p:nvPr/>
        </p:nvPicPr>
        <p:blipFill>
          <a:blip r:embed="rId1"/>
          <a:stretch>
            <a:fillRect/>
          </a:stretch>
        </p:blipFill>
        <p:spPr>
          <a:xfrm>
            <a:off x="0" y="1440527"/>
            <a:ext cx="5465256" cy="4404454"/>
          </a:xfrm>
          <a:prstGeom prst="rect">
            <a:avLst/>
          </a:prstGeom>
          <a:ln w="12700">
            <a:miter lim="400000"/>
            <a:headEnd/>
            <a:tailEnd/>
          </a:ln>
        </p:spPr>
      </p:pic>
      <p:sp>
        <p:nvSpPr>
          <p:cNvPr id="539" name="Shape 539"/>
          <p:cNvSpPr/>
          <p:nvPr/>
        </p:nvSpPr>
        <p:spPr>
          <a:xfrm>
            <a:off x="5854391" y="4125948"/>
            <a:ext cx="5163016" cy="815337"/>
          </a:xfrm>
          <a:prstGeom prst="rect">
            <a:avLst/>
          </a:prstGeom>
          <a:ln w="12700">
            <a:miter lim="400000"/>
          </a:ln>
        </p:spPr>
        <p:txBody>
          <a:bodyPr lIns="45718" tIns="45718" rIns="45718" bIns="45718">
            <a:spAutoFit/>
          </a:bodyPr>
          <a:lstStyle>
            <a:lvl1pPr>
              <a:defRPr sz="1600"/>
            </a:lvl1pPr>
          </a:lstStyle>
          <a:p>
            <a:r>
              <a:t>http://www.elmoremagazine.com/2016/01/thingamajigs/serious-listening-a-review-of-1more-usa-headphones</a:t>
            </a:r>
          </a:p>
        </p:txBody>
      </p:sp>
      <p:sp>
        <p:nvSpPr>
          <p:cNvPr id="540" name="Shape 540"/>
          <p:cNvSpPr/>
          <p:nvPr/>
        </p:nvSpPr>
        <p:spPr>
          <a:xfrm>
            <a:off x="-1" y="303436"/>
            <a:ext cx="2074128"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60" y="0"/>
                </a:lnTo>
                <a:lnTo>
                  <a:pt x="21600" y="10800"/>
                </a:lnTo>
                <a:lnTo>
                  <a:pt x="19160"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41" name="Shape 541"/>
          <p:cNvSpPr/>
          <p:nvPr/>
        </p:nvSpPr>
        <p:spPr>
          <a:xfrm>
            <a:off x="80009" y="353086"/>
            <a:ext cx="1916060" cy="358137"/>
          </a:xfrm>
          <a:prstGeom prst="rect">
            <a:avLst/>
          </a:prstGeom>
          <a:ln w="12700">
            <a:miter lim="400000"/>
          </a:ln>
        </p:spPr>
        <p:txBody>
          <a:bodyPr lIns="45718" tIns="45718" rIns="45718" bIns="45718">
            <a:spAutoFit/>
          </a:bodyPr>
          <a:lstStyle>
            <a:lvl1pPr>
              <a:defRPr b="1" i="1"/>
            </a:lvl1pPr>
          </a:lstStyle>
          <a:p>
            <a:r>
              <a:t>Elmoremagazine</a:t>
            </a:r>
          </a:p>
        </p:txBody>
      </p:sp>
      <p:sp>
        <p:nvSpPr>
          <p:cNvPr id="542" name="Shape 542"/>
          <p:cNvSpPr/>
          <p:nvPr/>
        </p:nvSpPr>
        <p:spPr>
          <a:xfrm>
            <a:off x="5765181" y="1730460"/>
            <a:ext cx="5965903" cy="1958337"/>
          </a:xfrm>
          <a:prstGeom prst="rect">
            <a:avLst/>
          </a:prstGeom>
          <a:ln w="12700">
            <a:miter lim="400000"/>
          </a:ln>
        </p:spPr>
        <p:txBody>
          <a:bodyPr lIns="45718" tIns="45718" rIns="45718" bIns="45718">
            <a:spAutoFit/>
          </a:bodyPr>
          <a:lstStyle/>
          <a:p>
            <a:pPr>
              <a:defRPr>
                <a:solidFill>
                  <a:srgbClr val="FF3300"/>
                </a:solidFill>
              </a:defRPr>
            </a:pPr>
            <a:r>
              <a:t>“I was amazed at the quality and range of sound that these produced, from treble to bass. The sound transitions between different genres of music and then to a podcast or audiobook without a reduction of clarity.”</a:t>
            </a:r>
          </a:p>
          <a:p>
            <a:pPr>
              <a:defRPr>
                <a:solidFill>
                  <a:srgbClr val="FF3300"/>
                </a:solidFill>
              </a:defRPr>
            </a:pPr>
            <a:r>
              <a:t>                                                                  ——Elmoremagazine</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 name="Group 550"/>
          <p:cNvGrpSpPr/>
          <p:nvPr/>
        </p:nvGrpSpPr>
        <p:grpSpPr>
          <a:xfrm>
            <a:off x="-1" y="303436"/>
            <a:ext cx="11864901" cy="5147401"/>
            <a:chOff x="0" y="0"/>
            <a:chExt cx="11864899" cy="5147399"/>
          </a:xfrm>
        </p:grpSpPr>
        <p:sp>
          <p:nvSpPr>
            <p:cNvPr id="544" name="Shape 544"/>
            <p:cNvSpPr/>
            <p:nvPr/>
          </p:nvSpPr>
          <p:spPr>
            <a:xfrm>
              <a:off x="0" y="0"/>
              <a:ext cx="2074128"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60" y="0"/>
                  </a:lnTo>
                  <a:lnTo>
                    <a:pt x="21600" y="10800"/>
                  </a:lnTo>
                  <a:lnTo>
                    <a:pt x="19160" y="21600"/>
                  </a:lnTo>
                  <a:lnTo>
                    <a:pt x="0" y="21600"/>
                  </a:lnTo>
                  <a:close/>
                </a:path>
              </a:pathLst>
            </a:custGeom>
            <a:solidFill>
              <a:srgbClr val="FF3300"/>
            </a:solidFill>
            <a:ln w="12700" cap="flat">
              <a:noFill/>
              <a:miter lim="400000"/>
            </a:ln>
            <a:effectLst>
              <a:outerShdw blurRad="50800" dist="38100" dir="5400000" rotWithShape="0">
                <a:srgbClr val="000000">
                  <a:alpha val="40000"/>
                </a:srgbClr>
              </a:outerShdw>
            </a:effectLst>
          </p:spPr>
          <p:txBody>
            <a:bodyPr wrap="square" lIns="45718" tIns="45718" rIns="45718" bIns="45718" numCol="1" anchor="ctr">
              <a:noAutofit/>
            </a:bodyPr>
            <a:lstStyle/>
            <a:p>
              <a:pPr algn="ctr">
                <a:defRPr>
                  <a:solidFill>
                    <a:srgbClr val="414141"/>
                  </a:solidFill>
                </a:defRPr>
              </a:pPr>
            </a:p>
          </p:txBody>
        </p:sp>
        <p:sp>
          <p:nvSpPr>
            <p:cNvPr id="545" name="Shape 545"/>
            <p:cNvSpPr/>
            <p:nvPr/>
          </p:nvSpPr>
          <p:spPr>
            <a:xfrm>
              <a:off x="80010" y="49649"/>
              <a:ext cx="1916059" cy="358137"/>
            </a:xfrm>
            <a:prstGeom prst="rect">
              <a:avLst/>
            </a:prstGeom>
            <a:noFill/>
            <a:ln w="12700" cap="flat">
              <a:noFill/>
              <a:miter lim="400000"/>
            </a:ln>
            <a:effectLst/>
          </p:spPr>
          <p:txBody>
            <a:bodyPr wrap="square" lIns="45718" tIns="45718" rIns="45718" bIns="45718" numCol="1" anchor="t">
              <a:spAutoFit/>
            </a:bodyPr>
            <a:lstStyle>
              <a:lvl1pPr>
                <a:defRPr b="1" i="1"/>
              </a:lvl1pPr>
            </a:lstStyle>
            <a:p>
              <a:r>
                <a:t>David Kellogg</a:t>
              </a:r>
            </a:p>
          </p:txBody>
        </p:sp>
        <p:sp>
          <p:nvSpPr>
            <p:cNvPr id="546" name="Shape 546"/>
            <p:cNvSpPr/>
            <p:nvPr/>
          </p:nvSpPr>
          <p:spPr>
            <a:xfrm>
              <a:off x="5386039" y="1493930"/>
              <a:ext cx="6478861" cy="1424937"/>
            </a:xfrm>
            <a:prstGeom prst="rect">
              <a:avLst/>
            </a:prstGeom>
            <a:noFill/>
            <a:ln w="12700" cap="flat">
              <a:noFill/>
              <a:miter lim="400000"/>
            </a:ln>
            <a:effectLst/>
          </p:spPr>
          <p:txBody>
            <a:bodyPr wrap="square" lIns="45718" tIns="45718" rIns="45718" bIns="45718" numCol="1" anchor="t">
              <a:spAutoFit/>
            </a:bodyPr>
            <a:lstStyle/>
            <a:p>
              <a:pPr>
                <a:defRPr>
                  <a:solidFill>
                    <a:srgbClr val="FF3300"/>
                  </a:solidFill>
                </a:defRPr>
              </a:pPr>
              <a:r>
                <a:t>“1More is offering something unprecedented- supremely accurate and professionally balanced earphones that are elegantly designed and incredibly affordable.” </a:t>
              </a:r>
            </a:p>
            <a:p>
              <a:pPr>
                <a:defRPr>
                  <a:solidFill>
                    <a:srgbClr val="FF3300"/>
                  </a:solidFill>
                </a:defRPr>
              </a:pPr>
              <a:r>
                <a:t>                                                                                     ——David Kellogg</a:t>
              </a:r>
            </a:p>
          </p:txBody>
        </p:sp>
        <p:sp>
          <p:nvSpPr>
            <p:cNvPr id="547" name="Shape 547"/>
            <p:cNvSpPr/>
            <p:nvPr/>
          </p:nvSpPr>
          <p:spPr>
            <a:xfrm>
              <a:off x="5386039" y="3811363"/>
              <a:ext cx="6096001" cy="1336037"/>
            </a:xfrm>
            <a:prstGeom prst="rect">
              <a:avLst/>
            </a:prstGeom>
            <a:noFill/>
            <a:ln w="12700" cap="flat">
              <a:noFill/>
              <a:miter lim="400000"/>
            </a:ln>
            <a:effectLst/>
          </p:spPr>
          <p:txBody>
            <a:bodyPr wrap="square" lIns="45718" tIns="45718" rIns="45718" bIns="45718" numCol="1" anchor="t">
              <a:spAutoFit/>
            </a:bodyPr>
            <a:lstStyle/>
            <a:p>
              <a:pPr algn="just">
                <a:lnSpc>
                  <a:spcPct val="150000"/>
                </a:lnSpc>
                <a:defRPr sz="2400">
                  <a:latin typeface="Corbel" panose="020B0503020204020204"/>
                  <a:ea typeface="Corbel" panose="020B0503020204020204"/>
                  <a:cs typeface="Corbel" panose="020B0503020204020204"/>
                  <a:sym typeface="Corbel" panose="020B0503020204020204"/>
                </a:defRPr>
              </a:pPr>
              <a:r>
                <a:t>David Kellogg </a:t>
              </a:r>
              <a:r>
                <a:rPr sz="1200">
                  <a:latin typeface="微软雅黑" panose="020B0503020204020204" charset="-122"/>
                  <a:ea typeface="微软雅黑" panose="020B0503020204020204" charset="-122"/>
                  <a:cs typeface="微软雅黑" panose="020B0503020204020204" charset="-122"/>
                  <a:sym typeface="微软雅黑" panose="020B0503020204020204" charset="-122"/>
                </a:rPr>
                <a:t>has been a career sound engineer and music producer for 25 years. At various studios including his own, Droptone, he has worked with producers such as Butch Vig (Garbage, Nirvana) and artists such as Lenny Kravitz, Jimmy Cliff, Talib Kweli, and Beres Hammond.</a:t>
              </a:r>
              <a:endParaRPr sz="12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48" name="image88.png"/>
            <p:cNvPicPr>
              <a:picLocks noChangeAspect="1"/>
            </p:cNvPicPr>
            <p:nvPr/>
          </p:nvPicPr>
          <p:blipFill>
            <a:blip r:embed="rId1"/>
            <a:stretch>
              <a:fillRect/>
            </a:stretch>
          </p:blipFill>
          <p:spPr>
            <a:xfrm>
              <a:off x="0" y="1415872"/>
              <a:ext cx="5097110" cy="3528393"/>
            </a:xfrm>
            <a:prstGeom prst="rect">
              <a:avLst/>
            </a:prstGeom>
            <a:ln w="12700" cap="flat">
              <a:noFill/>
              <a:miter lim="400000"/>
              <a:headEnd/>
              <a:tailEnd/>
            </a:ln>
            <a:effectLst/>
          </p:spPr>
        </p:pic>
        <p:sp>
          <p:nvSpPr>
            <p:cNvPr id="549" name="Shape 549"/>
            <p:cNvSpPr/>
            <p:nvPr/>
          </p:nvSpPr>
          <p:spPr>
            <a:xfrm>
              <a:off x="5386039" y="2856902"/>
              <a:ext cx="6096001" cy="535937"/>
            </a:xfrm>
            <a:prstGeom prst="rect">
              <a:avLst/>
            </a:prstGeom>
            <a:noFill/>
            <a:ln w="12700" cap="flat">
              <a:noFill/>
              <a:miter lim="400000"/>
            </a:ln>
            <a:effectLst/>
          </p:spPr>
          <p:txBody>
            <a:bodyPr wrap="square" lIns="45718" tIns="45718" rIns="45718" bIns="45718" numCol="1" anchor="t">
              <a:spAutoFit/>
            </a:bodyPr>
            <a:lstStyle>
              <a:lvl1pPr>
                <a:lnSpc>
                  <a:spcPct val="150000"/>
                </a:lnSpc>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http://usa.1more.com/blogs/news/114192647-a-music-producer-s-review-of-1more-s-triple-driver-in-ear-headphones</a:t>
              </a:r>
            </a:p>
          </p:txBody>
        </p:sp>
      </p:gr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5" name="Group 555"/>
          <p:cNvGrpSpPr/>
          <p:nvPr/>
        </p:nvGrpSpPr>
        <p:grpSpPr>
          <a:xfrm>
            <a:off x="-1" y="303436"/>
            <a:ext cx="11682763" cy="3851532"/>
            <a:chOff x="0" y="0"/>
            <a:chExt cx="11682761" cy="3851531"/>
          </a:xfrm>
        </p:grpSpPr>
        <p:sp>
          <p:nvSpPr>
            <p:cNvPr id="552" name="Shape 552"/>
            <p:cNvSpPr/>
            <p:nvPr/>
          </p:nvSpPr>
          <p:spPr>
            <a:xfrm>
              <a:off x="0" y="0"/>
              <a:ext cx="2074128"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60" y="0"/>
                  </a:lnTo>
                  <a:lnTo>
                    <a:pt x="21600" y="10800"/>
                  </a:lnTo>
                  <a:lnTo>
                    <a:pt x="19160" y="21600"/>
                  </a:lnTo>
                  <a:lnTo>
                    <a:pt x="0" y="21600"/>
                  </a:lnTo>
                  <a:close/>
                </a:path>
              </a:pathLst>
            </a:custGeom>
            <a:solidFill>
              <a:srgbClr val="FF3300"/>
            </a:solidFill>
            <a:ln w="12700" cap="flat">
              <a:noFill/>
              <a:miter lim="400000"/>
            </a:ln>
            <a:effectLst>
              <a:outerShdw blurRad="50800" dist="38100" dir="5400000" rotWithShape="0">
                <a:srgbClr val="000000">
                  <a:alpha val="40000"/>
                </a:srgbClr>
              </a:outerShdw>
            </a:effectLst>
          </p:spPr>
          <p:txBody>
            <a:bodyPr wrap="square" lIns="45718" tIns="45718" rIns="45718" bIns="45718" numCol="1" anchor="ctr">
              <a:noAutofit/>
            </a:bodyPr>
            <a:lstStyle/>
            <a:p>
              <a:pPr algn="ctr">
                <a:defRPr>
                  <a:solidFill>
                    <a:srgbClr val="414141"/>
                  </a:solidFill>
                </a:defRPr>
              </a:pPr>
            </a:p>
          </p:txBody>
        </p:sp>
        <p:sp>
          <p:nvSpPr>
            <p:cNvPr id="553" name="Shape 553"/>
            <p:cNvSpPr/>
            <p:nvPr/>
          </p:nvSpPr>
          <p:spPr>
            <a:xfrm>
              <a:off x="80010" y="49649"/>
              <a:ext cx="1916059" cy="358137"/>
            </a:xfrm>
            <a:prstGeom prst="rect">
              <a:avLst/>
            </a:prstGeom>
            <a:noFill/>
            <a:ln w="12700" cap="flat">
              <a:noFill/>
              <a:miter lim="400000"/>
            </a:ln>
            <a:effectLst/>
          </p:spPr>
          <p:txBody>
            <a:bodyPr wrap="square" lIns="45718" tIns="45718" rIns="45718" bIns="45718" numCol="1" anchor="t">
              <a:spAutoFit/>
            </a:bodyPr>
            <a:lstStyle>
              <a:lvl1pPr>
                <a:defRPr b="1" i="1"/>
              </a:lvl1pPr>
            </a:lstStyle>
            <a:p>
              <a:r>
                <a:t>CNET</a:t>
              </a:r>
            </a:p>
          </p:txBody>
        </p:sp>
        <p:sp>
          <p:nvSpPr>
            <p:cNvPr id="554" name="Shape 554"/>
            <p:cNvSpPr/>
            <p:nvPr/>
          </p:nvSpPr>
          <p:spPr>
            <a:xfrm>
              <a:off x="5586761" y="3404495"/>
              <a:ext cx="6096001" cy="447037"/>
            </a:xfrm>
            <a:prstGeom prst="rect">
              <a:avLst/>
            </a:prstGeom>
            <a:noFill/>
            <a:ln w="12700" cap="flat">
              <a:noFill/>
              <a:miter lim="400000"/>
            </a:ln>
            <a:effectLst/>
          </p:spPr>
          <p:txBody>
            <a:bodyPr wrap="square" lIns="45718" tIns="45718" rIns="45718" bIns="45718" numCol="1" anchor="t">
              <a:spAutoFit/>
            </a:bodyPr>
            <a:lstStyle>
              <a:lvl1pPr>
                <a:defRPr sz="1200"/>
              </a:lvl1pPr>
            </a:lstStyle>
            <a:p>
              <a:r>
                <a:t>http://www.cnet.com/news/this-100-in-ear-headphone-has-a-rich-sound-and-luxury-feel/</a:t>
              </a:r>
            </a:p>
          </p:txBody>
        </p:sp>
      </p:grpSp>
      <p:sp>
        <p:nvSpPr>
          <p:cNvPr id="556" name="Shape 556"/>
          <p:cNvSpPr/>
          <p:nvPr/>
        </p:nvSpPr>
        <p:spPr>
          <a:xfrm>
            <a:off x="5475247" y="1674181"/>
            <a:ext cx="6096001" cy="1437637"/>
          </a:xfrm>
          <a:prstGeom prst="rect">
            <a:avLst/>
          </a:prstGeom>
          <a:ln w="12700">
            <a:miter lim="400000"/>
          </a:ln>
        </p:spPr>
        <p:txBody>
          <a:bodyPr lIns="45718" tIns="45718" rIns="45718" bIns="45718">
            <a:spAutoFit/>
          </a:bodyPr>
          <a:lstStyle/>
          <a:p>
            <a:pPr>
              <a:defRPr>
                <a:solidFill>
                  <a:srgbClr val="FF3300"/>
                </a:solidFill>
                <a:latin typeface="+mj-lt"/>
                <a:ea typeface="+mj-ea"/>
                <a:cs typeface="+mj-cs"/>
                <a:sym typeface="Helvetica"/>
              </a:defRPr>
            </a:pPr>
            <a:r>
              <a:t>“</a:t>
            </a:r>
            <a:r>
              <a:rPr>
                <a:latin typeface="+mn-lt"/>
                <a:ea typeface="+mn-ea"/>
                <a:cs typeface="+mn-cs"/>
                <a:sym typeface="Calibri" panose="020F0502020204030204"/>
              </a:rPr>
              <a:t>It was akin to listening to headphones plugged into a tube amplifier, everything was just a little prettier and nicer sounding with the Triple Driver.”</a:t>
            </a:r>
            <a:endParaRPr>
              <a:latin typeface="+mn-lt"/>
              <a:ea typeface="+mn-ea"/>
              <a:cs typeface="+mn-cs"/>
              <a:sym typeface="Calibri" panose="020F0502020204030204"/>
            </a:endParaRPr>
          </a:p>
          <a:p>
            <a:pPr>
              <a:defRPr>
                <a:solidFill>
                  <a:srgbClr val="FF3300"/>
                </a:solidFill>
              </a:defRPr>
            </a:pPr>
            <a:r>
              <a:t>                                                                     ——Steve Guttenberg</a:t>
            </a:r>
          </a:p>
        </p:txBody>
      </p:sp>
      <p:pic>
        <p:nvPicPr>
          <p:cNvPr id="557" name="image89.jpg"/>
          <p:cNvPicPr>
            <a:picLocks noChangeAspect="1"/>
          </p:cNvPicPr>
          <p:nvPr/>
        </p:nvPicPr>
        <p:blipFill>
          <a:blip r:embed="rId1"/>
          <a:stretch>
            <a:fillRect/>
          </a:stretch>
        </p:blipFill>
        <p:spPr>
          <a:xfrm>
            <a:off x="-22062" y="1757020"/>
            <a:ext cx="5408101" cy="308363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image90.png"/>
          <p:cNvPicPr>
            <a:picLocks noChangeAspect="1"/>
          </p:cNvPicPr>
          <p:nvPr/>
        </p:nvPicPr>
        <p:blipFill>
          <a:blip r:embed="rId1"/>
          <a:stretch>
            <a:fillRect/>
          </a:stretch>
        </p:blipFill>
        <p:spPr>
          <a:xfrm>
            <a:off x="-2" y="760760"/>
            <a:ext cx="4761572" cy="6097241"/>
          </a:xfrm>
          <a:prstGeom prst="rect">
            <a:avLst/>
          </a:prstGeom>
          <a:ln w="12700">
            <a:miter lim="400000"/>
            <a:headEnd/>
            <a:tailEnd/>
          </a:ln>
        </p:spPr>
      </p:pic>
      <p:sp>
        <p:nvSpPr>
          <p:cNvPr id="560" name="Shape 560"/>
          <p:cNvSpPr/>
          <p:nvPr/>
        </p:nvSpPr>
        <p:spPr>
          <a:xfrm>
            <a:off x="-1" y="303436"/>
            <a:ext cx="2408665"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499" y="0"/>
                </a:lnTo>
                <a:lnTo>
                  <a:pt x="21600" y="10800"/>
                </a:lnTo>
                <a:lnTo>
                  <a:pt x="19499"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61" name="Shape 561"/>
          <p:cNvSpPr/>
          <p:nvPr/>
        </p:nvSpPr>
        <p:spPr>
          <a:xfrm>
            <a:off x="146917" y="353086"/>
            <a:ext cx="1949513" cy="624837"/>
          </a:xfrm>
          <a:prstGeom prst="rect">
            <a:avLst/>
          </a:prstGeom>
          <a:ln w="12700">
            <a:miter lim="400000"/>
          </a:ln>
        </p:spPr>
        <p:txBody>
          <a:bodyPr lIns="45718" tIns="45718" rIns="45718" bIns="45718">
            <a:spAutoFit/>
          </a:bodyPr>
          <a:lstStyle>
            <a:lvl1pPr>
              <a:defRPr b="1" i="1"/>
            </a:lvl1pPr>
          </a:lstStyle>
          <a:p>
            <a:r>
              <a:t>Theheadphonelist</a:t>
            </a:r>
          </a:p>
        </p:txBody>
      </p:sp>
      <p:sp>
        <p:nvSpPr>
          <p:cNvPr id="562" name="Shape 562"/>
          <p:cNvSpPr/>
          <p:nvPr/>
        </p:nvSpPr>
        <p:spPr>
          <a:xfrm>
            <a:off x="5155579" y="1812294"/>
            <a:ext cx="6096001" cy="1158237"/>
          </a:xfrm>
          <a:prstGeom prst="rect">
            <a:avLst/>
          </a:prstGeom>
          <a:ln w="12700">
            <a:miter lim="400000"/>
          </a:ln>
        </p:spPr>
        <p:txBody>
          <a:bodyPr lIns="45718" tIns="45718" rIns="45718" bIns="45718">
            <a:spAutoFit/>
          </a:bodyPr>
          <a:lstStyle/>
          <a:p>
            <a:pPr>
              <a:defRPr>
                <a:solidFill>
                  <a:srgbClr val="FF3300"/>
                </a:solidFill>
              </a:defRPr>
            </a:pPr>
            <a:r>
              <a:t>“The only truly high-performance fashion in-ear I’ve tried.”</a:t>
            </a:r>
          </a:p>
          <a:p>
            <a:pPr>
              <a:defRPr>
                <a:solidFill>
                  <a:srgbClr val="FF3300"/>
                </a:solidFill>
              </a:defRPr>
            </a:pPr>
            <a:r>
              <a:t>                                                              ——Theheadphonelist</a:t>
            </a:r>
          </a:p>
        </p:txBody>
      </p:sp>
      <p:sp>
        <p:nvSpPr>
          <p:cNvPr id="563" name="Shape 563"/>
          <p:cNvSpPr/>
          <p:nvPr/>
        </p:nvSpPr>
        <p:spPr>
          <a:xfrm>
            <a:off x="5155579" y="3414176"/>
            <a:ext cx="6096001" cy="574037"/>
          </a:xfrm>
          <a:prstGeom prst="rect">
            <a:avLst/>
          </a:prstGeom>
          <a:ln w="12700">
            <a:miter lim="400000"/>
          </a:ln>
        </p:spPr>
        <p:txBody>
          <a:bodyPr lIns="45718" tIns="45718" rIns="45718" bIns="45718">
            <a:spAutoFit/>
          </a:bodyPr>
          <a:lstStyle>
            <a:lvl1pPr>
              <a:defRPr sz="1600"/>
            </a:lvl1pPr>
          </a:lstStyle>
          <a:p>
            <a:r>
              <a:t>http://theheadphonelist.com/headphone_review/1more-design-crystal-piston-in-ear-earphone-review/</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7" name="Group 567"/>
          <p:cNvGrpSpPr/>
          <p:nvPr/>
        </p:nvGrpSpPr>
        <p:grpSpPr>
          <a:xfrm>
            <a:off x="0" y="1583472"/>
            <a:ext cx="5994575" cy="3189249"/>
            <a:chOff x="0" y="0"/>
            <a:chExt cx="5994574" cy="3189248"/>
          </a:xfrm>
        </p:grpSpPr>
        <p:pic>
          <p:nvPicPr>
            <p:cNvPr id="565" name="image91.png"/>
            <p:cNvPicPr>
              <a:picLocks noChangeAspect="1"/>
            </p:cNvPicPr>
            <p:nvPr/>
          </p:nvPicPr>
          <p:blipFill>
            <a:blip r:embed="rId1"/>
            <a:stretch>
              <a:fillRect/>
            </a:stretch>
          </p:blipFill>
          <p:spPr>
            <a:xfrm>
              <a:off x="0" y="298432"/>
              <a:ext cx="5994575" cy="2890817"/>
            </a:xfrm>
            <a:prstGeom prst="rect">
              <a:avLst/>
            </a:prstGeom>
            <a:ln w="12700" cap="flat">
              <a:noFill/>
              <a:miter lim="400000"/>
              <a:headEnd/>
              <a:tailEnd/>
            </a:ln>
            <a:effectLst/>
          </p:spPr>
        </p:pic>
        <p:pic>
          <p:nvPicPr>
            <p:cNvPr id="566" name="image92.png"/>
            <p:cNvPicPr>
              <a:picLocks noChangeAspect="1"/>
            </p:cNvPicPr>
            <p:nvPr/>
          </p:nvPicPr>
          <p:blipFill>
            <a:blip r:embed="rId2"/>
            <a:stretch>
              <a:fillRect/>
            </a:stretch>
          </p:blipFill>
          <p:spPr>
            <a:xfrm>
              <a:off x="0" y="0"/>
              <a:ext cx="5994575" cy="298432"/>
            </a:xfrm>
            <a:prstGeom prst="rect">
              <a:avLst/>
            </a:prstGeom>
            <a:ln w="12700" cap="flat">
              <a:noFill/>
              <a:miter lim="400000"/>
              <a:headEnd/>
              <a:tailEnd/>
            </a:ln>
            <a:effectLst/>
          </p:spPr>
        </p:pic>
      </p:grpSp>
      <p:sp>
        <p:nvSpPr>
          <p:cNvPr id="568" name="Shape 568"/>
          <p:cNvSpPr/>
          <p:nvPr/>
        </p:nvSpPr>
        <p:spPr>
          <a:xfrm>
            <a:off x="0" y="303436"/>
            <a:ext cx="1393904"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969" y="0"/>
                </a:lnTo>
                <a:lnTo>
                  <a:pt x="21600" y="10800"/>
                </a:lnTo>
                <a:lnTo>
                  <a:pt x="17969"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69" name="Shape 569"/>
          <p:cNvSpPr/>
          <p:nvPr/>
        </p:nvSpPr>
        <p:spPr>
          <a:xfrm>
            <a:off x="146917" y="353086"/>
            <a:ext cx="1068566" cy="358137"/>
          </a:xfrm>
          <a:prstGeom prst="rect">
            <a:avLst/>
          </a:prstGeom>
          <a:ln w="12700">
            <a:miter lim="400000"/>
          </a:ln>
        </p:spPr>
        <p:txBody>
          <a:bodyPr lIns="45718" tIns="45718" rIns="45718" bIns="45718">
            <a:spAutoFit/>
          </a:bodyPr>
          <a:lstStyle>
            <a:lvl1pPr>
              <a:defRPr b="1" i="1"/>
            </a:lvl1pPr>
          </a:lstStyle>
          <a:p>
            <a:r>
              <a:t>Neowin</a:t>
            </a:r>
          </a:p>
        </p:txBody>
      </p:sp>
      <p:sp>
        <p:nvSpPr>
          <p:cNvPr id="570" name="Shape 570"/>
          <p:cNvSpPr/>
          <p:nvPr/>
        </p:nvSpPr>
        <p:spPr>
          <a:xfrm>
            <a:off x="6249189" y="2018369"/>
            <a:ext cx="5615710" cy="1183637"/>
          </a:xfrm>
          <a:prstGeom prst="rect">
            <a:avLst/>
          </a:prstGeom>
          <a:ln w="12700">
            <a:miter lim="400000"/>
          </a:ln>
        </p:spPr>
        <p:txBody>
          <a:bodyPr lIns="45718" tIns="45718" rIns="45718" bIns="45718">
            <a:spAutoFit/>
          </a:bodyPr>
          <a:lstStyle/>
          <a:p>
            <a:pPr>
              <a:defRPr sz="1400">
                <a:solidFill>
                  <a:srgbClr val="FF3300"/>
                </a:solidFill>
              </a:defRPr>
            </a:pPr>
            <a:r>
              <a:t>“The lows, mids and highs were all well balanced... Songs with heavy bass didn't disappoint, and female vocal was still extremely enjoyable. ”</a:t>
            </a:r>
          </a:p>
          <a:p>
            <a:pPr>
              <a:defRPr sz="1600">
                <a:solidFill>
                  <a:srgbClr val="FF3300"/>
                </a:solidFill>
              </a:defRPr>
            </a:pPr>
            <a:r>
              <a:t>                                                                                  ——Neowin</a:t>
            </a:r>
          </a:p>
        </p:txBody>
      </p:sp>
      <p:sp>
        <p:nvSpPr>
          <p:cNvPr id="571" name="Shape 571"/>
          <p:cNvSpPr/>
          <p:nvPr/>
        </p:nvSpPr>
        <p:spPr>
          <a:xfrm>
            <a:off x="6249189" y="3630386"/>
            <a:ext cx="5293114" cy="497837"/>
          </a:xfrm>
          <a:prstGeom prst="rect">
            <a:avLst/>
          </a:prstGeom>
          <a:ln w="12700">
            <a:miter lim="400000"/>
          </a:ln>
        </p:spPr>
        <p:txBody>
          <a:bodyPr lIns="45718" tIns="45718" rIns="45718" bIns="45718">
            <a:spAutoFit/>
          </a:bodyPr>
          <a:lstStyle>
            <a:lvl1pPr>
              <a:defRPr sz="1400"/>
            </a:lvl1pPr>
          </a:lstStyle>
          <a:p>
            <a:r>
              <a:t>http://www.neowin.net/news/introducing-the-1more-piston-a-pair-of-in-ear-monitors-we-cant-fault</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p:nvPr/>
        </p:nvSpPr>
        <p:spPr>
          <a:xfrm>
            <a:off x="1" y="303436"/>
            <a:ext cx="2390659"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483" y="0"/>
                </a:lnTo>
                <a:lnTo>
                  <a:pt x="21600" y="10800"/>
                </a:lnTo>
                <a:lnTo>
                  <a:pt x="19483"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74" name="Shape 574"/>
          <p:cNvSpPr/>
          <p:nvPr/>
        </p:nvSpPr>
        <p:spPr>
          <a:xfrm>
            <a:off x="146918" y="353086"/>
            <a:ext cx="2243742" cy="358137"/>
          </a:xfrm>
          <a:prstGeom prst="rect">
            <a:avLst/>
          </a:prstGeom>
          <a:ln w="12700">
            <a:miter lim="400000"/>
          </a:ln>
        </p:spPr>
        <p:txBody>
          <a:bodyPr lIns="45718" tIns="45718" rIns="45718" bIns="45718">
            <a:spAutoFit/>
          </a:bodyPr>
          <a:lstStyle>
            <a:lvl1pPr>
              <a:defRPr b="1" i="1"/>
            </a:lvl1pPr>
          </a:lstStyle>
          <a:p>
            <a:r>
              <a:t>E-earphone (Japan)</a:t>
            </a:r>
          </a:p>
        </p:txBody>
      </p:sp>
      <p:sp>
        <p:nvSpPr>
          <p:cNvPr id="575" name="Shape 575"/>
          <p:cNvSpPr/>
          <p:nvPr/>
        </p:nvSpPr>
        <p:spPr>
          <a:xfrm>
            <a:off x="5238744" y="2150571"/>
            <a:ext cx="5615710" cy="548637"/>
          </a:xfrm>
          <a:prstGeom prst="rect">
            <a:avLst/>
          </a:prstGeom>
          <a:ln w="12700">
            <a:miter lim="400000"/>
          </a:ln>
        </p:spPr>
        <p:txBody>
          <a:bodyPr lIns="45718" tIns="45718" rIns="45718" bIns="45718">
            <a:spAutoFit/>
          </a:bodyPr>
          <a:lstStyle/>
          <a:p>
            <a:pPr>
              <a:defRPr sz="1400">
                <a:solidFill>
                  <a:srgbClr val="FF3300"/>
                </a:solidFill>
              </a:defRPr>
            </a:pPr>
            <a:r>
              <a:t>“【本日解禁！】那个高性价比的耳机回归啦！”</a:t>
            </a:r>
          </a:p>
          <a:p>
            <a:pPr>
              <a:defRPr sz="1400">
                <a:solidFill>
                  <a:srgbClr val="FF3300"/>
                </a:solidFill>
              </a:defRPr>
            </a:pPr>
            <a:r>
              <a:t>                                                                  —— E-earphone</a:t>
            </a:r>
          </a:p>
        </p:txBody>
      </p:sp>
      <p:sp>
        <p:nvSpPr>
          <p:cNvPr id="576" name="Shape 576"/>
          <p:cNvSpPr/>
          <p:nvPr/>
        </p:nvSpPr>
        <p:spPr>
          <a:xfrm>
            <a:off x="5238744" y="3476495"/>
            <a:ext cx="5293114" cy="294637"/>
          </a:xfrm>
          <a:prstGeom prst="rect">
            <a:avLst/>
          </a:prstGeom>
          <a:ln w="12700">
            <a:miter lim="400000"/>
          </a:ln>
        </p:spPr>
        <p:txBody>
          <a:bodyPr lIns="45718" tIns="45718" rIns="45718" bIns="45718">
            <a:spAutoFit/>
          </a:bodyPr>
          <a:lstStyle>
            <a:lvl1pPr>
              <a:defRPr sz="1400"/>
            </a:lvl1pPr>
          </a:lstStyle>
          <a:p>
            <a:r>
              <a:t>http://www.e-earphone.jp/blog/?p=44408</a:t>
            </a:r>
          </a:p>
        </p:txBody>
      </p:sp>
      <p:pic>
        <p:nvPicPr>
          <p:cNvPr id="577" name="image93.png"/>
          <p:cNvPicPr>
            <a:picLocks noChangeAspect="1"/>
          </p:cNvPicPr>
          <p:nvPr/>
        </p:nvPicPr>
        <p:blipFill>
          <a:blip r:embed="rId1"/>
          <a:stretch>
            <a:fillRect/>
          </a:stretch>
        </p:blipFill>
        <p:spPr>
          <a:xfrm>
            <a:off x="1" y="1140305"/>
            <a:ext cx="3877937" cy="4980159"/>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p:nvPr/>
        </p:nvSpPr>
        <p:spPr>
          <a:xfrm>
            <a:off x="0" y="303436"/>
            <a:ext cx="2533881"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03" y="0"/>
                </a:lnTo>
                <a:lnTo>
                  <a:pt x="21600" y="10800"/>
                </a:lnTo>
                <a:lnTo>
                  <a:pt x="19603"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80" name="Shape 580"/>
          <p:cNvSpPr/>
          <p:nvPr/>
        </p:nvSpPr>
        <p:spPr>
          <a:xfrm>
            <a:off x="146918" y="353086"/>
            <a:ext cx="2243742" cy="624837"/>
          </a:xfrm>
          <a:prstGeom prst="rect">
            <a:avLst/>
          </a:prstGeom>
          <a:ln w="12700">
            <a:miter lim="400000"/>
          </a:ln>
        </p:spPr>
        <p:txBody>
          <a:bodyPr lIns="45718" tIns="45718" rIns="45718" bIns="45718">
            <a:spAutoFit/>
          </a:bodyPr>
          <a:lstStyle>
            <a:lvl1pPr>
              <a:defRPr b="1" i="1"/>
            </a:lvl1pPr>
          </a:lstStyle>
          <a:p>
            <a:r>
              <a:t>Mynavi News (Japan)</a:t>
            </a:r>
          </a:p>
        </p:txBody>
      </p:sp>
      <p:sp>
        <p:nvSpPr>
          <p:cNvPr id="581" name="Shape 581"/>
          <p:cNvSpPr/>
          <p:nvPr/>
        </p:nvSpPr>
        <p:spPr>
          <a:xfrm>
            <a:off x="5238744" y="2150571"/>
            <a:ext cx="5615710" cy="586737"/>
          </a:xfrm>
          <a:prstGeom prst="rect">
            <a:avLst/>
          </a:prstGeom>
          <a:ln w="12700">
            <a:miter lim="400000"/>
          </a:ln>
        </p:spPr>
        <p:txBody>
          <a:bodyPr lIns="45718" tIns="45718" rIns="45718" bIns="45718">
            <a:spAutoFit/>
          </a:bodyPr>
          <a:lstStyle/>
          <a:p>
            <a:pPr>
              <a:defRPr sz="1400">
                <a:solidFill>
                  <a:srgbClr val="FF0000"/>
                </a:solidFill>
              </a:defRPr>
            </a:pPr>
            <a:r>
              <a:t>“中国1MORE、性价比非常高的铝製耳机 , 采用防振系统”</a:t>
            </a:r>
          </a:p>
          <a:p>
            <a:pPr>
              <a:defRPr sz="1600">
                <a:solidFill>
                  <a:srgbClr val="FF3300"/>
                </a:solidFill>
              </a:defRPr>
            </a:pPr>
            <a:r>
              <a:t>                                                          —— Mynavi News</a:t>
            </a:r>
          </a:p>
        </p:txBody>
      </p:sp>
      <p:sp>
        <p:nvSpPr>
          <p:cNvPr id="582" name="Shape 582"/>
          <p:cNvSpPr/>
          <p:nvPr/>
        </p:nvSpPr>
        <p:spPr>
          <a:xfrm>
            <a:off x="5238744" y="3476495"/>
            <a:ext cx="5293114" cy="294637"/>
          </a:xfrm>
          <a:prstGeom prst="rect">
            <a:avLst/>
          </a:prstGeom>
          <a:ln w="12700">
            <a:miter lim="400000"/>
          </a:ln>
        </p:spPr>
        <p:txBody>
          <a:bodyPr lIns="45718" tIns="45718" rIns="45718" bIns="45718">
            <a:spAutoFit/>
          </a:bodyPr>
          <a:lstStyle>
            <a:lvl1pPr>
              <a:defRPr sz="1400"/>
            </a:lvl1pPr>
          </a:lstStyle>
          <a:p>
            <a:r>
              <a:t>http://news.mynavi.jp/news/2016/05/20/223/</a:t>
            </a:r>
          </a:p>
        </p:txBody>
      </p:sp>
      <p:pic>
        <p:nvPicPr>
          <p:cNvPr id="583" name="image94.png"/>
          <p:cNvPicPr>
            <a:picLocks noChangeAspect="1"/>
          </p:cNvPicPr>
          <p:nvPr/>
        </p:nvPicPr>
        <p:blipFill>
          <a:blip r:embed="rId1"/>
          <a:stretch>
            <a:fillRect/>
          </a:stretch>
        </p:blipFill>
        <p:spPr>
          <a:xfrm>
            <a:off x="0" y="1120095"/>
            <a:ext cx="4963396" cy="5020577"/>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p:nvPr/>
        </p:nvSpPr>
        <p:spPr>
          <a:xfrm>
            <a:off x="0" y="303436"/>
            <a:ext cx="2533881"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03" y="0"/>
                </a:lnTo>
                <a:lnTo>
                  <a:pt x="21600" y="10800"/>
                </a:lnTo>
                <a:lnTo>
                  <a:pt x="19603"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86" name="Shape 586"/>
          <p:cNvSpPr/>
          <p:nvPr/>
        </p:nvSpPr>
        <p:spPr>
          <a:xfrm>
            <a:off x="146918" y="353086"/>
            <a:ext cx="2243742" cy="358137"/>
          </a:xfrm>
          <a:prstGeom prst="rect">
            <a:avLst/>
          </a:prstGeom>
          <a:ln w="12700">
            <a:miter lim="400000"/>
          </a:ln>
        </p:spPr>
        <p:txBody>
          <a:bodyPr lIns="45718" tIns="45718" rIns="45718" bIns="45718">
            <a:spAutoFit/>
          </a:bodyPr>
          <a:lstStyle>
            <a:lvl1pPr>
              <a:defRPr b="1" i="1"/>
            </a:lvl1pPr>
          </a:lstStyle>
          <a:p>
            <a:r>
              <a:t>AV Watch (Japan)</a:t>
            </a:r>
          </a:p>
        </p:txBody>
      </p:sp>
      <p:sp>
        <p:nvSpPr>
          <p:cNvPr id="587" name="Shape 587"/>
          <p:cNvSpPr/>
          <p:nvPr/>
        </p:nvSpPr>
        <p:spPr>
          <a:xfrm>
            <a:off x="5238744" y="2150571"/>
            <a:ext cx="5615710" cy="840737"/>
          </a:xfrm>
          <a:prstGeom prst="rect">
            <a:avLst/>
          </a:prstGeom>
          <a:ln w="12700">
            <a:miter lim="400000"/>
          </a:ln>
        </p:spPr>
        <p:txBody>
          <a:bodyPr lIns="45718" tIns="45718" rIns="45718" bIns="45718">
            <a:spAutoFit/>
          </a:bodyPr>
          <a:lstStyle/>
          <a:p>
            <a:pPr>
              <a:defRPr sz="1400">
                <a:solidFill>
                  <a:srgbClr val="FF0000"/>
                </a:solidFill>
              </a:defRPr>
            </a:pPr>
            <a:r>
              <a:t>“ 2,980円就能买到铝制耳机。e☆イヤホン发售1moreの新品「Piston Classic」 “</a:t>
            </a:r>
          </a:p>
          <a:p>
            <a:pPr>
              <a:defRPr sz="1600">
                <a:solidFill>
                  <a:srgbClr val="FF3300"/>
                </a:solidFill>
              </a:defRPr>
            </a:pPr>
            <a:r>
              <a:t>                                                          —— AV Watch</a:t>
            </a:r>
          </a:p>
        </p:txBody>
      </p:sp>
      <p:sp>
        <p:nvSpPr>
          <p:cNvPr id="588" name="Shape 588"/>
          <p:cNvSpPr/>
          <p:nvPr/>
        </p:nvSpPr>
        <p:spPr>
          <a:xfrm>
            <a:off x="5238744" y="3476495"/>
            <a:ext cx="5293114" cy="701037"/>
          </a:xfrm>
          <a:prstGeom prst="rect">
            <a:avLst/>
          </a:prstGeom>
          <a:ln w="12700">
            <a:miter lim="400000"/>
          </a:ln>
        </p:spPr>
        <p:txBody>
          <a:bodyPr lIns="45718" tIns="45718" rIns="45718" bIns="45718">
            <a:spAutoFit/>
          </a:bodyPr>
          <a:lstStyle/>
          <a:p>
            <a:pPr>
              <a:defRPr sz="1400"/>
            </a:pPr>
            <a:r>
              <a:t>http://av.watch.impress.co.jp/docs/news/20160520_758338.html</a:t>
            </a:r>
            <a:br/>
          </a:p>
        </p:txBody>
      </p:sp>
      <p:pic>
        <p:nvPicPr>
          <p:cNvPr id="589" name="image95.png"/>
          <p:cNvPicPr>
            <a:picLocks noChangeAspect="1"/>
          </p:cNvPicPr>
          <p:nvPr/>
        </p:nvPicPr>
        <p:blipFill>
          <a:blip r:embed="rId1"/>
          <a:stretch>
            <a:fillRect/>
          </a:stretch>
        </p:blipFill>
        <p:spPr>
          <a:xfrm>
            <a:off x="-2" y="1009802"/>
            <a:ext cx="4538950" cy="522966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p:nvPr/>
        </p:nvSpPr>
        <p:spPr>
          <a:xfrm>
            <a:off x="1" y="303436"/>
            <a:ext cx="2148290"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44" y="0"/>
                </a:lnTo>
                <a:lnTo>
                  <a:pt x="21600" y="10800"/>
                </a:lnTo>
                <a:lnTo>
                  <a:pt x="19244"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92" name="Shape 592"/>
          <p:cNvSpPr/>
          <p:nvPr/>
        </p:nvSpPr>
        <p:spPr>
          <a:xfrm>
            <a:off x="146917" y="353086"/>
            <a:ext cx="1792053" cy="624837"/>
          </a:xfrm>
          <a:prstGeom prst="rect">
            <a:avLst/>
          </a:prstGeom>
          <a:ln w="12700">
            <a:miter lim="400000"/>
          </a:ln>
        </p:spPr>
        <p:txBody>
          <a:bodyPr lIns="45718" tIns="45718" rIns="45718" bIns="45718">
            <a:spAutoFit/>
          </a:bodyPr>
          <a:lstStyle>
            <a:lvl1pPr>
              <a:defRPr b="1" i="1"/>
            </a:lvl1pPr>
          </a:lstStyle>
          <a:p>
            <a:r>
              <a:t>FNZOO (Taiwan)</a:t>
            </a:r>
          </a:p>
        </p:txBody>
      </p:sp>
      <p:sp>
        <p:nvSpPr>
          <p:cNvPr id="593" name="Shape 593"/>
          <p:cNvSpPr/>
          <p:nvPr/>
        </p:nvSpPr>
        <p:spPr>
          <a:xfrm>
            <a:off x="5238744" y="2150571"/>
            <a:ext cx="5615710" cy="840737"/>
          </a:xfrm>
          <a:prstGeom prst="rect">
            <a:avLst/>
          </a:prstGeom>
          <a:ln w="12700">
            <a:miter lim="400000"/>
          </a:ln>
        </p:spPr>
        <p:txBody>
          <a:bodyPr lIns="45718" tIns="45718" rIns="45718" bIns="45718">
            <a:spAutoFit/>
          </a:bodyPr>
          <a:lstStyle/>
          <a:p>
            <a:pPr>
              <a:defRPr sz="1400">
                <a:solidFill>
                  <a:srgbClr val="FF0000"/>
                </a:solidFill>
              </a:defRPr>
            </a:pPr>
            <a:r>
              <a:t>“比较出彩的还是要数这货的线控相当精美，造型也做得相当漂亮，这超越了我以前看过不少国内品牌的线控设计。“</a:t>
            </a:r>
          </a:p>
          <a:p>
            <a:pPr>
              <a:defRPr sz="1600">
                <a:solidFill>
                  <a:srgbClr val="FF3300"/>
                </a:solidFill>
              </a:defRPr>
            </a:pPr>
            <a:r>
              <a:t>                                                          —— FNZOO</a:t>
            </a:r>
          </a:p>
        </p:txBody>
      </p:sp>
      <p:sp>
        <p:nvSpPr>
          <p:cNvPr id="594" name="Shape 594"/>
          <p:cNvSpPr/>
          <p:nvPr/>
        </p:nvSpPr>
        <p:spPr>
          <a:xfrm>
            <a:off x="5238744" y="3476495"/>
            <a:ext cx="5293114" cy="294637"/>
          </a:xfrm>
          <a:prstGeom prst="rect">
            <a:avLst/>
          </a:prstGeom>
          <a:ln w="12700">
            <a:miter lim="400000"/>
          </a:ln>
        </p:spPr>
        <p:txBody>
          <a:bodyPr lIns="45718" tIns="45718" rIns="45718" bIns="45718">
            <a:spAutoFit/>
          </a:bodyPr>
          <a:lstStyle>
            <a:lvl1pPr>
              <a:defRPr sz="1400"/>
            </a:lvl1pPr>
          </a:lstStyle>
          <a:p>
            <a:r>
              <a:t>https://fnzoo.com/article/info/48597.html</a:t>
            </a:r>
          </a:p>
        </p:txBody>
      </p:sp>
      <p:pic>
        <p:nvPicPr>
          <p:cNvPr id="595" name="image96.jpg"/>
          <p:cNvPicPr>
            <a:picLocks noChangeAspect="1"/>
          </p:cNvPicPr>
          <p:nvPr/>
        </p:nvPicPr>
        <p:blipFill>
          <a:blip r:embed="rId1"/>
          <a:stretch>
            <a:fillRect/>
          </a:stretch>
        </p:blipFill>
        <p:spPr>
          <a:xfrm>
            <a:off x="0" y="1096644"/>
            <a:ext cx="4781321" cy="4120074"/>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7.jpg" descr="about1_04.jpg"/>
          <p:cNvPicPr>
            <a:picLocks noChangeAspect="1"/>
          </p:cNvPicPr>
          <p:nvPr/>
        </p:nvPicPr>
        <p:blipFill>
          <a:blip r:embed="rId1"/>
          <a:stretch>
            <a:fillRect/>
          </a:stretch>
        </p:blipFill>
        <p:spPr>
          <a:xfrm>
            <a:off x="0" y="-327220"/>
            <a:ext cx="12325740" cy="7960375"/>
          </a:xfrm>
          <a:prstGeom prst="rect">
            <a:avLst/>
          </a:prstGeom>
          <a:ln w="12700">
            <a:miter lim="400000"/>
            <a:headEnd/>
            <a:tailEnd/>
          </a:ln>
        </p:spPr>
      </p:pic>
      <p:sp>
        <p:nvSpPr>
          <p:cNvPr id="167" name="Shape 167"/>
          <p:cNvSpPr/>
          <p:nvPr/>
        </p:nvSpPr>
        <p:spPr>
          <a:xfrm>
            <a:off x="205279" y="279154"/>
            <a:ext cx="1458131" cy="369329"/>
          </a:xfrm>
          <a:prstGeom prst="rect">
            <a:avLst/>
          </a:prstGeom>
          <a:solidFill>
            <a:srgbClr val="C00000">
              <a:alpha val="58000"/>
            </a:srgbClr>
          </a:solidFill>
          <a:ln w="12700">
            <a:miter lim="400000"/>
          </a:ln>
        </p:spPr>
        <p:txBody>
          <a:bodyPr lIns="45718" tIns="45718" rIns="45718" bIns="45718" anchor="ctr"/>
          <a:lstStyle/>
          <a:p/>
        </p:txBody>
      </p:sp>
      <p:sp>
        <p:nvSpPr>
          <p:cNvPr id="168" name="Shape 168"/>
          <p:cNvSpPr/>
          <p:nvPr/>
        </p:nvSpPr>
        <p:spPr>
          <a:xfrm>
            <a:off x="-1" y="3490426"/>
            <a:ext cx="12312002" cy="4140001"/>
          </a:xfrm>
          <a:prstGeom prst="rect">
            <a:avLst/>
          </a:prstGeom>
          <a:solidFill>
            <a:srgbClr val="000000">
              <a:alpha val="78000"/>
            </a:srgbClr>
          </a:solidFill>
          <a:ln w="12700">
            <a:miter lim="400000"/>
          </a:ln>
        </p:spPr>
        <p:txBody>
          <a:bodyPr lIns="45718" tIns="45718" rIns="45718" bIns="45718" anchor="ctr"/>
          <a:lstStyle/>
          <a:p/>
        </p:txBody>
      </p:sp>
      <p:sp>
        <p:nvSpPr>
          <p:cNvPr id="169" name="Shape 169"/>
          <p:cNvSpPr/>
          <p:nvPr/>
        </p:nvSpPr>
        <p:spPr>
          <a:xfrm>
            <a:off x="0" y="356459"/>
            <a:ext cx="1586209" cy="369330"/>
          </a:xfrm>
          <a:prstGeom prst="rect">
            <a:avLst/>
          </a:prstGeom>
          <a:solidFill>
            <a:srgbClr val="FAC090">
              <a:alpha val="69000"/>
            </a:srgbClr>
          </a:solidFill>
          <a:ln w="12700">
            <a:miter lim="400000"/>
          </a:ln>
        </p:spPr>
        <p:txBody>
          <a:bodyPr lIns="45718" tIns="45718" rIns="45718" bIns="45718" anchor="ctr"/>
          <a:lstStyle/>
          <a:p/>
        </p:txBody>
      </p:sp>
      <p:sp>
        <p:nvSpPr>
          <p:cNvPr id="170" name="Shape 170"/>
          <p:cNvSpPr/>
          <p:nvPr/>
        </p:nvSpPr>
        <p:spPr>
          <a:xfrm>
            <a:off x="-9326" y="213842"/>
            <a:ext cx="1458131" cy="369329"/>
          </a:xfrm>
          <a:prstGeom prst="rect">
            <a:avLst/>
          </a:prstGeom>
          <a:solidFill>
            <a:srgbClr val="C00000">
              <a:alpha val="78000"/>
            </a:srgbClr>
          </a:solidFill>
          <a:ln w="12700">
            <a:miter lim="400000"/>
          </a:ln>
        </p:spPr>
        <p:txBody>
          <a:bodyPr lIns="45718" tIns="45718" rIns="45718" bIns="45718" anchor="ctr"/>
          <a:lstStyle/>
          <a:p/>
        </p:txBody>
      </p:sp>
      <p:sp>
        <p:nvSpPr>
          <p:cNvPr id="171" name="Shape 171"/>
          <p:cNvSpPr/>
          <p:nvPr/>
        </p:nvSpPr>
        <p:spPr>
          <a:xfrm>
            <a:off x="238691" y="186618"/>
            <a:ext cx="1349701"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Team</a:t>
            </a:r>
          </a:p>
        </p:txBody>
      </p:sp>
      <p:sp>
        <p:nvSpPr>
          <p:cNvPr id="172" name="Shape 172"/>
          <p:cNvSpPr/>
          <p:nvPr/>
        </p:nvSpPr>
        <p:spPr>
          <a:xfrm>
            <a:off x="550507" y="4448560"/>
            <a:ext cx="2425856" cy="2365576"/>
          </a:xfrm>
          <a:prstGeom prst="rect">
            <a:avLst/>
          </a:prstGeom>
          <a:ln w="12700">
            <a:miter lim="400000"/>
          </a:ln>
        </p:spPr>
        <p:txBody>
          <a:bodyPr lIns="45718" tIns="45718" rIns="45718" bIns="45718">
            <a:spAutoFit/>
          </a:bodyPr>
          <a:lstStyle/>
          <a:p>
            <a:pPr marL="285750" indent="-285750">
              <a:lnSpc>
                <a:spcPts val="1800"/>
              </a:lnSpc>
              <a:defRPr sz="1200">
                <a:solidFill>
                  <a:srgbClr val="DCDCDC"/>
                </a:solidFill>
              </a:defRPr>
            </a:pPr>
            <a:r>
              <a:t>       Responsible for supply chain management , product development and design, and marketing;</a:t>
            </a:r>
            <a:endParaRPr sz="1500">
              <a:solidFill>
                <a:srgbClr val="FFFFFF"/>
              </a:solidFill>
            </a:endParaRPr>
          </a:p>
          <a:p>
            <a:pPr marL="285750" indent="-285750">
              <a:lnSpc>
                <a:spcPts val="1800"/>
              </a:lnSpc>
              <a:defRPr sz="1200">
                <a:solidFill>
                  <a:srgbClr val="DCDCDC"/>
                </a:solidFill>
              </a:defRPr>
            </a:pPr>
            <a:r>
              <a:t>        More than 20 years of experience in sales and customer development in e-commerce;</a:t>
            </a:r>
            <a:endParaRPr sz="1500">
              <a:solidFill>
                <a:srgbClr val="FFFFFF"/>
              </a:solidFill>
            </a:endParaRPr>
          </a:p>
          <a:p>
            <a:pPr marL="285750" indent="-285750">
              <a:lnSpc>
                <a:spcPts val="1800"/>
              </a:lnSpc>
              <a:defRPr sz="1200">
                <a:solidFill>
                  <a:srgbClr val="DCDCDC"/>
                </a:solidFill>
              </a:defRPr>
            </a:pPr>
            <a:r>
              <a:t>        Worked for in Mart, Mitac Technology, and Foxconn;</a:t>
            </a:r>
          </a:p>
        </p:txBody>
      </p:sp>
      <p:sp>
        <p:nvSpPr>
          <p:cNvPr id="173" name="Shape 173"/>
          <p:cNvSpPr/>
          <p:nvPr/>
        </p:nvSpPr>
        <p:spPr>
          <a:xfrm>
            <a:off x="503850" y="3691752"/>
            <a:ext cx="2818471" cy="294637"/>
          </a:xfrm>
          <a:prstGeom prst="rect">
            <a:avLst/>
          </a:prstGeom>
          <a:ln w="12700">
            <a:miter lim="400000"/>
          </a:ln>
        </p:spPr>
        <p:txBody>
          <a:bodyPr lIns="45718" tIns="45718" rIns="45718" bIns="45718">
            <a:spAutoFit/>
          </a:bodyPr>
          <a:lstStyle>
            <a:lvl1pPr algn="ctr">
              <a:defRPr sz="1400">
                <a:solidFill>
                  <a:srgbClr val="FF3300"/>
                </a:solidFill>
              </a:defRPr>
            </a:lvl1pPr>
          </a:lstStyle>
          <a:p>
            <a:r>
              <a:t>Co-founder and VP of 1MORE</a:t>
            </a:r>
          </a:p>
        </p:txBody>
      </p:sp>
      <p:sp>
        <p:nvSpPr>
          <p:cNvPr id="174" name="Shape 174"/>
          <p:cNvSpPr/>
          <p:nvPr/>
        </p:nvSpPr>
        <p:spPr>
          <a:xfrm>
            <a:off x="823797" y="3935476"/>
            <a:ext cx="1344201" cy="624837"/>
          </a:xfrm>
          <a:prstGeom prst="rect">
            <a:avLst/>
          </a:prstGeom>
          <a:ln w="12700">
            <a:miter lim="400000"/>
          </a:ln>
        </p:spPr>
        <p:txBody>
          <a:bodyPr lIns="45718" tIns="45718" rIns="45718" bIns="45718">
            <a:spAutoFit/>
          </a:bodyPr>
          <a:lstStyle>
            <a:lvl1pPr>
              <a:defRPr>
                <a:solidFill>
                  <a:srgbClr val="FF3300"/>
                </a:solidFill>
              </a:defRPr>
            </a:lvl1pPr>
          </a:lstStyle>
          <a:p>
            <a:r>
              <a:t>Howard Yu</a:t>
            </a:r>
          </a:p>
        </p:txBody>
      </p:sp>
      <p:sp>
        <p:nvSpPr>
          <p:cNvPr id="175" name="Shape 175"/>
          <p:cNvSpPr/>
          <p:nvPr/>
        </p:nvSpPr>
        <p:spPr>
          <a:xfrm>
            <a:off x="3202989" y="4428044"/>
            <a:ext cx="2396822" cy="2594175"/>
          </a:xfrm>
          <a:prstGeom prst="rect">
            <a:avLst/>
          </a:prstGeom>
          <a:ln w="12700">
            <a:miter lim="400000"/>
          </a:ln>
        </p:spPr>
        <p:txBody>
          <a:bodyPr lIns="45718" tIns="45718" rIns="45718" bIns="45718">
            <a:spAutoFit/>
          </a:bodyPr>
          <a:lstStyle/>
          <a:p>
            <a:pPr marL="285750" indent="-285750">
              <a:lnSpc>
                <a:spcPts val="1800"/>
              </a:lnSpc>
              <a:defRPr sz="1200">
                <a:solidFill>
                  <a:srgbClr val="DCDCDC"/>
                </a:solidFill>
              </a:defRPr>
            </a:pPr>
            <a:r>
              <a:t>       Co-founded MAG.Inc , an international brand of color displays;</a:t>
            </a:r>
            <a:endParaRPr sz="1500">
              <a:solidFill>
                <a:srgbClr val="FFFFFF"/>
              </a:solidFill>
            </a:endParaRPr>
          </a:p>
          <a:p>
            <a:pPr marL="285750" indent="-285750">
              <a:lnSpc>
                <a:spcPts val="1800"/>
              </a:lnSpc>
              <a:defRPr sz="1200">
                <a:solidFill>
                  <a:srgbClr val="DCDCDC"/>
                </a:solidFill>
              </a:defRPr>
            </a:pPr>
            <a:r>
              <a:t>        Served at Foxconn for 10 years and was prized as the youngest BU to head groups that manufactured iPods, Kindle e-books , Foxconn’s picture frame division, and created the world's first electronic frame.</a:t>
            </a:r>
          </a:p>
        </p:txBody>
      </p:sp>
      <p:sp>
        <p:nvSpPr>
          <p:cNvPr id="176" name="Shape 176"/>
          <p:cNvSpPr/>
          <p:nvPr/>
        </p:nvSpPr>
        <p:spPr>
          <a:xfrm>
            <a:off x="3488063" y="3687926"/>
            <a:ext cx="2327215" cy="269237"/>
          </a:xfrm>
          <a:prstGeom prst="rect">
            <a:avLst/>
          </a:prstGeom>
          <a:ln w="12700">
            <a:miter lim="400000"/>
          </a:ln>
        </p:spPr>
        <p:txBody>
          <a:bodyPr lIns="45718" tIns="45718" rIns="45718" bIns="45718">
            <a:spAutoFit/>
          </a:bodyPr>
          <a:lstStyle>
            <a:lvl1pPr>
              <a:defRPr sz="1200">
                <a:solidFill>
                  <a:srgbClr val="FF3300"/>
                </a:solidFill>
              </a:defRPr>
            </a:lvl1pPr>
          </a:lstStyle>
          <a:p>
            <a:r>
              <a:t>Founder and CEO of 1MORE</a:t>
            </a:r>
          </a:p>
        </p:txBody>
      </p:sp>
      <p:sp>
        <p:nvSpPr>
          <p:cNvPr id="177" name="Shape 177"/>
          <p:cNvSpPr/>
          <p:nvPr/>
        </p:nvSpPr>
        <p:spPr>
          <a:xfrm>
            <a:off x="3480320" y="3935476"/>
            <a:ext cx="1110237" cy="891537"/>
          </a:xfrm>
          <a:prstGeom prst="rect">
            <a:avLst/>
          </a:prstGeom>
          <a:ln w="12700">
            <a:miter lim="400000"/>
          </a:ln>
        </p:spPr>
        <p:txBody>
          <a:bodyPr lIns="45718" tIns="45718" rIns="45718" bIns="45718">
            <a:spAutoFit/>
          </a:bodyPr>
          <a:lstStyle>
            <a:lvl1pPr>
              <a:defRPr>
                <a:solidFill>
                  <a:srgbClr val="FF3300"/>
                </a:solidFill>
              </a:defRPr>
            </a:lvl1pPr>
          </a:lstStyle>
          <a:p>
            <a:r>
              <a:t>Gary Hsieh</a:t>
            </a:r>
          </a:p>
        </p:txBody>
      </p:sp>
      <p:sp>
        <p:nvSpPr>
          <p:cNvPr id="178" name="Shape 178"/>
          <p:cNvSpPr/>
          <p:nvPr/>
        </p:nvSpPr>
        <p:spPr>
          <a:xfrm>
            <a:off x="5904893" y="4411257"/>
            <a:ext cx="2539148" cy="2365575"/>
          </a:xfrm>
          <a:prstGeom prst="rect">
            <a:avLst/>
          </a:prstGeom>
          <a:ln w="12700">
            <a:miter lim="400000"/>
          </a:ln>
        </p:spPr>
        <p:txBody>
          <a:bodyPr lIns="45718" tIns="45718" rIns="45718" bIns="45718">
            <a:spAutoFit/>
          </a:bodyPr>
          <a:lstStyle/>
          <a:p>
            <a:pPr marL="285750" indent="-285750">
              <a:lnSpc>
                <a:spcPts val="1800"/>
              </a:lnSpc>
              <a:defRPr sz="1200">
                <a:solidFill>
                  <a:srgbClr val="DCDCDC"/>
                </a:solidFill>
              </a:defRPr>
            </a:pPr>
            <a:r>
              <a:t>       Responsible for brand marketing, sales, and E-Commerce operation and management;</a:t>
            </a:r>
            <a:endParaRPr sz="1500">
              <a:solidFill>
                <a:srgbClr val="FFFFFF"/>
              </a:solidFill>
            </a:endParaRPr>
          </a:p>
          <a:p>
            <a:pPr marL="285750" indent="-285750">
              <a:lnSpc>
                <a:spcPts val="1800"/>
              </a:lnSpc>
              <a:defRPr sz="1200">
                <a:solidFill>
                  <a:srgbClr val="DCDCDC"/>
                </a:solidFill>
              </a:defRPr>
            </a:pPr>
            <a:r>
              <a:t>       More than 20 years experience in hardware and software research and development in the consumer electronics industry;</a:t>
            </a:r>
            <a:endParaRPr sz="1500">
              <a:solidFill>
                <a:srgbClr val="FFFFFF"/>
              </a:solidFill>
            </a:endParaRPr>
          </a:p>
          <a:p>
            <a:pPr marL="285750" indent="-285750">
              <a:lnSpc>
                <a:spcPts val="1800"/>
              </a:lnSpc>
              <a:defRPr sz="1200">
                <a:solidFill>
                  <a:srgbClr val="DCDCDC"/>
                </a:solidFill>
              </a:defRPr>
            </a:pPr>
            <a:r>
              <a:t>        Worked for Foxconn Group;</a:t>
            </a:r>
          </a:p>
        </p:txBody>
      </p:sp>
      <p:sp>
        <p:nvSpPr>
          <p:cNvPr id="179" name="Shape 179"/>
          <p:cNvSpPr/>
          <p:nvPr/>
        </p:nvSpPr>
        <p:spPr>
          <a:xfrm>
            <a:off x="6020960" y="3691752"/>
            <a:ext cx="2514008" cy="294637"/>
          </a:xfrm>
          <a:prstGeom prst="rect">
            <a:avLst/>
          </a:prstGeom>
          <a:ln w="12700">
            <a:miter lim="400000"/>
          </a:ln>
        </p:spPr>
        <p:txBody>
          <a:bodyPr lIns="45718" tIns="45718" rIns="45718" bIns="45718">
            <a:spAutoFit/>
          </a:bodyPr>
          <a:lstStyle>
            <a:lvl1pPr algn="ctr">
              <a:defRPr sz="1400">
                <a:solidFill>
                  <a:srgbClr val="FF3300"/>
                </a:solidFill>
              </a:defRPr>
            </a:lvl1pPr>
          </a:lstStyle>
          <a:p>
            <a:r>
              <a:t>Co-founder and VP of 1MORE</a:t>
            </a:r>
          </a:p>
        </p:txBody>
      </p:sp>
      <p:sp>
        <p:nvSpPr>
          <p:cNvPr id="180" name="Shape 180"/>
          <p:cNvSpPr/>
          <p:nvPr/>
        </p:nvSpPr>
        <p:spPr>
          <a:xfrm>
            <a:off x="6183386" y="3935476"/>
            <a:ext cx="1116876" cy="624837"/>
          </a:xfrm>
          <a:prstGeom prst="rect">
            <a:avLst/>
          </a:prstGeom>
          <a:ln w="12700">
            <a:miter lim="400000"/>
          </a:ln>
        </p:spPr>
        <p:txBody>
          <a:bodyPr wrap="none" lIns="45718" tIns="45718" rIns="45718" bIns="45718">
            <a:spAutoFit/>
          </a:bodyPr>
          <a:lstStyle>
            <a:lvl1pPr>
              <a:defRPr>
                <a:solidFill>
                  <a:srgbClr val="FF3300"/>
                </a:solidFill>
              </a:defRPr>
            </a:lvl1pPr>
          </a:lstStyle>
          <a:p>
            <a:r>
              <a:t>Frank Lin</a:t>
            </a:r>
          </a:p>
        </p:txBody>
      </p:sp>
      <p:sp>
        <p:nvSpPr>
          <p:cNvPr id="181" name="Shape 181"/>
          <p:cNvSpPr/>
          <p:nvPr/>
        </p:nvSpPr>
        <p:spPr>
          <a:xfrm>
            <a:off x="9117425" y="3935476"/>
            <a:ext cx="2168534" cy="624837"/>
          </a:xfrm>
          <a:prstGeom prst="rect">
            <a:avLst/>
          </a:prstGeom>
          <a:ln w="12700">
            <a:miter lim="400000"/>
          </a:ln>
        </p:spPr>
        <p:txBody>
          <a:bodyPr lIns="45718" tIns="45718" rIns="45718" bIns="45718">
            <a:spAutoFit/>
          </a:bodyPr>
          <a:lstStyle>
            <a:lvl1pPr>
              <a:defRPr>
                <a:solidFill>
                  <a:srgbClr val="FF3300"/>
                </a:solidFill>
              </a:defRPr>
            </a:lvl1pPr>
          </a:lstStyle>
          <a:p>
            <a:r>
              <a:t>Channing Zhang</a:t>
            </a:r>
          </a:p>
        </p:txBody>
      </p:sp>
      <p:sp>
        <p:nvSpPr>
          <p:cNvPr id="182" name="Shape 182"/>
          <p:cNvSpPr/>
          <p:nvPr/>
        </p:nvSpPr>
        <p:spPr>
          <a:xfrm>
            <a:off x="8910556" y="3691752"/>
            <a:ext cx="2560231" cy="294637"/>
          </a:xfrm>
          <a:prstGeom prst="rect">
            <a:avLst/>
          </a:prstGeom>
          <a:ln w="12700">
            <a:miter lim="400000"/>
          </a:ln>
        </p:spPr>
        <p:txBody>
          <a:bodyPr lIns="45718" tIns="45718" rIns="45718" bIns="45718">
            <a:spAutoFit/>
          </a:bodyPr>
          <a:lstStyle>
            <a:lvl1pPr algn="ctr">
              <a:defRPr sz="1400">
                <a:solidFill>
                  <a:srgbClr val="FF3300"/>
                </a:solidFill>
              </a:defRPr>
            </a:lvl1pPr>
          </a:lstStyle>
          <a:p>
            <a:r>
              <a:t>Co-founder and VP of 1MORE</a:t>
            </a:r>
          </a:p>
        </p:txBody>
      </p:sp>
      <p:sp>
        <p:nvSpPr>
          <p:cNvPr id="183" name="Shape 183"/>
          <p:cNvSpPr/>
          <p:nvPr/>
        </p:nvSpPr>
        <p:spPr>
          <a:xfrm>
            <a:off x="8887497" y="4436438"/>
            <a:ext cx="3058085" cy="3051376"/>
          </a:xfrm>
          <a:prstGeom prst="rect">
            <a:avLst/>
          </a:prstGeom>
          <a:ln w="12700">
            <a:miter lim="400000"/>
          </a:ln>
        </p:spPr>
        <p:txBody>
          <a:bodyPr lIns="45718" tIns="45718" rIns="45718" bIns="45718">
            <a:spAutoFit/>
          </a:bodyPr>
          <a:lstStyle/>
          <a:p>
            <a:pPr marL="285750" indent="-285750">
              <a:lnSpc>
                <a:spcPts val="1800"/>
              </a:lnSpc>
              <a:defRPr sz="1200">
                <a:solidFill>
                  <a:srgbClr val="DCDCDC"/>
                </a:solidFill>
              </a:defRPr>
            </a:pPr>
            <a:r>
              <a:t>       15 years experience in product design verification, quality assurance, customer service support, and plant operations; responsible for product design, validation, manufacturing and quality management for Apple, Sony, Philips, Amazon, Huawei, Lenovo, and other global brands;</a:t>
            </a:r>
            <a:endParaRPr sz="1500">
              <a:solidFill>
                <a:srgbClr val="FFFFFF"/>
              </a:solidFill>
            </a:endParaRPr>
          </a:p>
          <a:p>
            <a:pPr marL="285750" indent="-285750">
              <a:lnSpc>
                <a:spcPts val="1800"/>
              </a:lnSpc>
              <a:defRPr sz="1200">
                <a:solidFill>
                  <a:srgbClr val="DCDCDC"/>
                </a:solidFill>
              </a:defRPr>
            </a:pPr>
            <a:r>
              <a:t>        Worked as general manager of domestic medium-sized enterprises, responsible for the company's production operations and quality management.</a:t>
            </a:r>
          </a:p>
        </p:txBody>
      </p:sp>
      <p:sp>
        <p:nvSpPr>
          <p:cNvPr id="184" name="Shape 184"/>
          <p:cNvSpPr/>
          <p:nvPr/>
        </p:nvSpPr>
        <p:spPr>
          <a:xfrm flipH="1">
            <a:off x="3202989" y="3769433"/>
            <a:ext cx="1" cy="3853678"/>
          </a:xfrm>
          <a:prstGeom prst="line">
            <a:avLst/>
          </a:prstGeom>
          <a:ln w="12700">
            <a:solidFill>
              <a:srgbClr val="BABABA"/>
            </a:solidFill>
          </a:ln>
        </p:spPr>
        <p:txBody>
          <a:bodyPr lIns="45718" tIns="45718" rIns="45718" bIns="45718"/>
          <a:lstStyle/>
          <a:p/>
        </p:txBody>
      </p:sp>
      <p:sp>
        <p:nvSpPr>
          <p:cNvPr id="185" name="Shape 185"/>
          <p:cNvSpPr/>
          <p:nvPr/>
        </p:nvSpPr>
        <p:spPr>
          <a:xfrm>
            <a:off x="858415" y="4284431"/>
            <a:ext cx="2090057" cy="1"/>
          </a:xfrm>
          <a:prstGeom prst="line">
            <a:avLst/>
          </a:prstGeom>
          <a:ln w="12700">
            <a:solidFill>
              <a:srgbClr val="BABABA"/>
            </a:solidFill>
          </a:ln>
        </p:spPr>
        <p:txBody>
          <a:bodyPr lIns="45718" tIns="45718" rIns="45718" bIns="45718"/>
          <a:lstStyle/>
          <a:p/>
        </p:txBody>
      </p:sp>
      <p:sp>
        <p:nvSpPr>
          <p:cNvPr id="186" name="Shape 186"/>
          <p:cNvSpPr/>
          <p:nvPr/>
        </p:nvSpPr>
        <p:spPr>
          <a:xfrm>
            <a:off x="3526970" y="4284431"/>
            <a:ext cx="2090057" cy="1"/>
          </a:xfrm>
          <a:prstGeom prst="line">
            <a:avLst/>
          </a:prstGeom>
          <a:ln w="12700">
            <a:solidFill>
              <a:srgbClr val="BABABA"/>
            </a:solidFill>
          </a:ln>
        </p:spPr>
        <p:txBody>
          <a:bodyPr lIns="45718" tIns="45718" rIns="45718" bIns="45718"/>
          <a:lstStyle/>
          <a:p/>
        </p:txBody>
      </p:sp>
      <p:sp>
        <p:nvSpPr>
          <p:cNvPr id="187" name="Shape 187"/>
          <p:cNvSpPr/>
          <p:nvPr/>
        </p:nvSpPr>
        <p:spPr>
          <a:xfrm>
            <a:off x="6232847" y="4285591"/>
            <a:ext cx="2183366" cy="7011"/>
          </a:xfrm>
          <a:prstGeom prst="line">
            <a:avLst/>
          </a:prstGeom>
          <a:ln w="12700">
            <a:solidFill>
              <a:srgbClr val="BABABA"/>
            </a:solidFill>
          </a:ln>
        </p:spPr>
        <p:txBody>
          <a:bodyPr lIns="45718" tIns="45718" rIns="45718" bIns="45718"/>
          <a:lstStyle/>
          <a:p/>
        </p:txBody>
      </p:sp>
      <p:sp>
        <p:nvSpPr>
          <p:cNvPr id="188" name="Shape 188"/>
          <p:cNvSpPr/>
          <p:nvPr/>
        </p:nvSpPr>
        <p:spPr>
          <a:xfrm flipV="1">
            <a:off x="9162657" y="4276259"/>
            <a:ext cx="2733874" cy="7012"/>
          </a:xfrm>
          <a:prstGeom prst="line">
            <a:avLst/>
          </a:prstGeom>
          <a:ln w="12700">
            <a:solidFill>
              <a:srgbClr val="BABABA"/>
            </a:solidFill>
          </a:ln>
        </p:spPr>
        <p:txBody>
          <a:bodyPr lIns="45718" tIns="45718" rIns="45718" bIns="45718"/>
          <a:lstStyle/>
          <a:p/>
        </p:txBody>
      </p:sp>
      <p:sp>
        <p:nvSpPr>
          <p:cNvPr id="189" name="Shape 189"/>
          <p:cNvSpPr/>
          <p:nvPr/>
        </p:nvSpPr>
        <p:spPr>
          <a:xfrm flipH="1">
            <a:off x="5904893" y="3769433"/>
            <a:ext cx="1" cy="3853678"/>
          </a:xfrm>
          <a:prstGeom prst="line">
            <a:avLst/>
          </a:prstGeom>
          <a:ln w="12700">
            <a:solidFill>
              <a:srgbClr val="BABABA"/>
            </a:solidFill>
          </a:ln>
        </p:spPr>
        <p:txBody>
          <a:bodyPr lIns="45718" tIns="45718" rIns="45718" bIns="45718"/>
          <a:lstStyle/>
          <a:p/>
        </p:txBody>
      </p:sp>
      <p:sp>
        <p:nvSpPr>
          <p:cNvPr id="190" name="Shape 190"/>
          <p:cNvSpPr/>
          <p:nvPr/>
        </p:nvSpPr>
        <p:spPr>
          <a:xfrm>
            <a:off x="8746814" y="3769433"/>
            <a:ext cx="1" cy="3853678"/>
          </a:xfrm>
          <a:prstGeom prst="line">
            <a:avLst/>
          </a:prstGeom>
          <a:ln w="12700">
            <a:solidFill>
              <a:srgbClr val="BABABA"/>
            </a:solidFill>
          </a:ln>
        </p:spPr>
        <p:txBody>
          <a:bodyPr lIns="45718" tIns="45718" rIns="45718" bIns="45718"/>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p:nvPr/>
        </p:nvSpPr>
        <p:spPr>
          <a:xfrm>
            <a:off x="1" y="303436"/>
            <a:ext cx="2148290"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44" y="0"/>
                </a:lnTo>
                <a:lnTo>
                  <a:pt x="21600" y="10800"/>
                </a:lnTo>
                <a:lnTo>
                  <a:pt x="19244"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598" name="Shape 598"/>
          <p:cNvSpPr/>
          <p:nvPr/>
        </p:nvSpPr>
        <p:spPr>
          <a:xfrm>
            <a:off x="146917" y="353086"/>
            <a:ext cx="1792053" cy="358137"/>
          </a:xfrm>
          <a:prstGeom prst="rect">
            <a:avLst/>
          </a:prstGeom>
          <a:ln w="12700">
            <a:miter lim="400000"/>
          </a:ln>
        </p:spPr>
        <p:txBody>
          <a:bodyPr lIns="45718" tIns="45718" rIns="45718" bIns="45718">
            <a:spAutoFit/>
          </a:bodyPr>
          <a:lstStyle>
            <a:lvl1pPr>
              <a:defRPr b="1" i="1"/>
            </a:lvl1pPr>
          </a:lstStyle>
          <a:p>
            <a:r>
              <a:t>igao7 (Taiwan)</a:t>
            </a:r>
          </a:p>
        </p:txBody>
      </p:sp>
      <p:sp>
        <p:nvSpPr>
          <p:cNvPr id="599" name="Shape 599"/>
          <p:cNvSpPr/>
          <p:nvPr/>
        </p:nvSpPr>
        <p:spPr>
          <a:xfrm>
            <a:off x="5855687" y="2117520"/>
            <a:ext cx="5855244" cy="1082037"/>
          </a:xfrm>
          <a:prstGeom prst="rect">
            <a:avLst/>
          </a:prstGeom>
          <a:ln w="12700">
            <a:miter lim="400000"/>
          </a:ln>
        </p:spPr>
        <p:txBody>
          <a:bodyPr lIns="45718" tIns="45718" rIns="45718" bIns="45718">
            <a:spAutoFit/>
          </a:bodyPr>
          <a:lstStyle/>
          <a:p>
            <a:pPr>
              <a:defRPr sz="1400">
                <a:solidFill>
                  <a:srgbClr val="FF0000"/>
                </a:solidFill>
              </a:defRPr>
            </a:pPr>
            <a:r>
              <a:t>“这款百元级的耳机有超出了这个价格的发挥，虽然无法和高端耳机相比，但无论是高音、中音还是低音，与三百元左右的耳机都不相上下。“</a:t>
            </a:r>
          </a:p>
          <a:p>
            <a:pPr>
              <a:defRPr sz="1600">
                <a:solidFill>
                  <a:srgbClr val="FF3300"/>
                </a:solidFill>
              </a:defRPr>
            </a:pPr>
            <a:r>
              <a:t>                                                                                           —— igao7</a:t>
            </a:r>
          </a:p>
        </p:txBody>
      </p:sp>
      <p:sp>
        <p:nvSpPr>
          <p:cNvPr id="600" name="Shape 600"/>
          <p:cNvSpPr/>
          <p:nvPr/>
        </p:nvSpPr>
        <p:spPr>
          <a:xfrm>
            <a:off x="5855687" y="3432428"/>
            <a:ext cx="5293114" cy="497837"/>
          </a:xfrm>
          <a:prstGeom prst="rect">
            <a:avLst/>
          </a:prstGeom>
          <a:ln w="12700">
            <a:miter lim="400000"/>
          </a:ln>
        </p:spPr>
        <p:txBody>
          <a:bodyPr lIns="45718" tIns="45718" rIns="45718" bIns="45718">
            <a:spAutoFit/>
          </a:bodyPr>
          <a:lstStyle>
            <a:lvl1pPr>
              <a:defRPr sz="1400"/>
            </a:lvl1pPr>
          </a:lstStyle>
          <a:p>
            <a:r>
              <a:t>http://www.igao7.com/news/201603/TTYWpJG3l90W9cmQ.html</a:t>
            </a:r>
          </a:p>
        </p:txBody>
      </p:sp>
      <p:pic>
        <p:nvPicPr>
          <p:cNvPr id="601" name="image97.jpg"/>
          <p:cNvPicPr>
            <a:picLocks noChangeAspect="1"/>
          </p:cNvPicPr>
          <p:nvPr/>
        </p:nvPicPr>
        <p:blipFill>
          <a:blip r:embed="rId1"/>
          <a:stretch>
            <a:fillRect/>
          </a:stretch>
        </p:blipFill>
        <p:spPr>
          <a:xfrm>
            <a:off x="2" y="1211631"/>
            <a:ext cx="5700240" cy="375697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p:nvPr/>
        </p:nvSpPr>
        <p:spPr>
          <a:xfrm>
            <a:off x="1" y="303436"/>
            <a:ext cx="3205908" cy="468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21" y="0"/>
                </a:lnTo>
                <a:lnTo>
                  <a:pt x="21600" y="10800"/>
                </a:lnTo>
                <a:lnTo>
                  <a:pt x="20021" y="21600"/>
                </a:lnTo>
                <a:lnTo>
                  <a:pt x="0" y="21600"/>
                </a:lnTo>
                <a:close/>
              </a:path>
            </a:pathLst>
          </a:custGeom>
          <a:solidFill>
            <a:srgbClr val="FF3300"/>
          </a:solidFill>
          <a:ln w="12700">
            <a:miter lim="400000"/>
          </a:ln>
          <a:effectLst>
            <a:outerShdw blurRad="50800" dist="38100" dir="5400000" rotWithShape="0">
              <a:srgbClr val="000000">
                <a:alpha val="40000"/>
              </a:srgbClr>
            </a:outerShdw>
          </a:effectLst>
        </p:spPr>
        <p:txBody>
          <a:bodyPr lIns="45718" tIns="45718" rIns="45718" bIns="45718" anchor="ctr"/>
          <a:lstStyle/>
          <a:p>
            <a:pPr algn="ctr">
              <a:defRPr>
                <a:solidFill>
                  <a:srgbClr val="414141"/>
                </a:solidFill>
              </a:defRPr>
            </a:pPr>
          </a:p>
        </p:txBody>
      </p:sp>
      <p:sp>
        <p:nvSpPr>
          <p:cNvPr id="604" name="Shape 604"/>
          <p:cNvSpPr/>
          <p:nvPr/>
        </p:nvSpPr>
        <p:spPr>
          <a:xfrm>
            <a:off x="146917" y="353086"/>
            <a:ext cx="2959841" cy="624837"/>
          </a:xfrm>
          <a:prstGeom prst="rect">
            <a:avLst/>
          </a:prstGeom>
          <a:ln w="12700">
            <a:miter lim="400000"/>
          </a:ln>
        </p:spPr>
        <p:txBody>
          <a:bodyPr lIns="45718" tIns="45718" rIns="45718" bIns="45718">
            <a:spAutoFit/>
          </a:bodyPr>
          <a:lstStyle>
            <a:lvl1pPr>
              <a:defRPr b="1" i="1"/>
            </a:lvl1pPr>
          </a:lstStyle>
          <a:p>
            <a:r>
              <a:t>In Ear Kopfhorer  (Germany)</a:t>
            </a:r>
          </a:p>
        </p:txBody>
      </p:sp>
      <p:sp>
        <p:nvSpPr>
          <p:cNvPr id="605" name="Shape 605"/>
          <p:cNvSpPr/>
          <p:nvPr/>
        </p:nvSpPr>
        <p:spPr>
          <a:xfrm>
            <a:off x="5855687" y="2117521"/>
            <a:ext cx="5855244" cy="1386837"/>
          </a:xfrm>
          <a:prstGeom prst="rect">
            <a:avLst/>
          </a:prstGeom>
          <a:ln w="12700">
            <a:miter lim="400000"/>
          </a:ln>
        </p:spPr>
        <p:txBody>
          <a:bodyPr lIns="45718" tIns="45718" rIns="45718" bIns="45718">
            <a:spAutoFit/>
          </a:bodyPr>
          <a:lstStyle/>
          <a:p>
            <a:pPr>
              <a:defRPr sz="1400">
                <a:solidFill>
                  <a:srgbClr val="FF0000"/>
                </a:solidFill>
              </a:defRPr>
            </a:pPr>
            <a:r>
              <a:t>“Die Firma 1More, welche auch hinter der Entwicklung der sehr beliebten </a:t>
            </a:r>
            <a:r>
              <a:rPr u="sng">
                <a:solidFill>
                  <a:srgbClr val="0000FF"/>
                </a:solidFill>
                <a:uFill>
                  <a:solidFill>
                    <a:srgbClr val="0000FF"/>
                  </a:solidFill>
                </a:uFill>
              </a:rPr>
              <a:t>Xiaomi Piston 3</a:t>
            </a:r>
            <a:r>
              <a:t> und </a:t>
            </a:r>
            <a:r>
              <a:rPr u="sng">
                <a:solidFill>
                  <a:srgbClr val="0000FF"/>
                </a:solidFill>
                <a:uFill>
                  <a:solidFill>
                    <a:srgbClr val="0000FF"/>
                  </a:solidFill>
                </a:uFill>
              </a:rPr>
              <a:t>Xiaomi Hybrid</a:t>
            </a:r>
            <a:r>
              <a:t> steckt, bringt mit dem 1More Triple Driver E1001 einen preislich erschwinglichen Hybrid In-Ear Kopfhörern mit 3 Schallwandlern heraus. “</a:t>
            </a:r>
          </a:p>
          <a:p>
            <a:pPr>
              <a:defRPr sz="1600">
                <a:solidFill>
                  <a:srgbClr val="FF3300"/>
                </a:solidFill>
              </a:defRPr>
            </a:pPr>
            <a:r>
              <a:t>                                                                     —— In Ear Kopfhorer</a:t>
            </a:r>
          </a:p>
        </p:txBody>
      </p:sp>
      <p:sp>
        <p:nvSpPr>
          <p:cNvPr id="606" name="Shape 606"/>
          <p:cNvSpPr/>
          <p:nvPr/>
        </p:nvSpPr>
        <p:spPr>
          <a:xfrm>
            <a:off x="5855687" y="3696834"/>
            <a:ext cx="6031513" cy="497837"/>
          </a:xfrm>
          <a:prstGeom prst="rect">
            <a:avLst/>
          </a:prstGeom>
          <a:ln w="12700">
            <a:miter lim="400000"/>
          </a:ln>
        </p:spPr>
        <p:txBody>
          <a:bodyPr lIns="45718" tIns="45718" rIns="45718" bIns="45718">
            <a:spAutoFit/>
          </a:bodyPr>
          <a:lstStyle>
            <a:lvl1pPr>
              <a:defRPr sz="1400"/>
            </a:lvl1pPr>
          </a:lstStyle>
          <a:p>
            <a:r>
              <a:t>http://www.inearkopfhoerer-tests.de/testberichte/1more-triple-driver-im-test/</a:t>
            </a:r>
          </a:p>
        </p:txBody>
      </p:sp>
      <p:pic>
        <p:nvPicPr>
          <p:cNvPr id="607" name="image98.png"/>
          <p:cNvPicPr>
            <a:picLocks noChangeAspect="1"/>
          </p:cNvPicPr>
          <p:nvPr/>
        </p:nvPicPr>
        <p:blipFill>
          <a:blip r:embed="rId1"/>
          <a:stretch>
            <a:fillRect/>
          </a:stretch>
        </p:blipFill>
        <p:spPr>
          <a:xfrm>
            <a:off x="1" y="1509310"/>
            <a:ext cx="5268229" cy="3687762"/>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image3.jpg"/>
          <p:cNvPicPr>
            <a:picLocks noChangeAspect="1"/>
          </p:cNvPicPr>
          <p:nvPr/>
        </p:nvPicPr>
        <p:blipFill>
          <a:blip r:embed="rId1"/>
          <a:stretch>
            <a:fillRect/>
          </a:stretch>
        </p:blipFill>
        <p:spPr>
          <a:xfrm>
            <a:off x="-2" y="5759"/>
            <a:ext cx="12202261" cy="685224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mage8.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
        <p:nvSpPr>
          <p:cNvPr id="193" name="Shape 193"/>
          <p:cNvSpPr/>
          <p:nvPr/>
        </p:nvSpPr>
        <p:spPr>
          <a:xfrm>
            <a:off x="6004152" y="943944"/>
            <a:ext cx="2324106" cy="332737"/>
          </a:xfrm>
          <a:prstGeom prst="rect">
            <a:avLst/>
          </a:prstGeom>
          <a:ln w="12700">
            <a:miter lim="400000"/>
          </a:ln>
        </p:spPr>
        <p:txBody>
          <a:bodyPr lIns="45718" tIns="45718" rIns="45718" bIns="45718">
            <a:spAutoFit/>
          </a:bodyPr>
          <a:lstStyle/>
          <a:p>
            <a:pPr>
              <a:defRPr sz="16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Dave Russell (USA)</a:t>
            </a:r>
          </a:p>
        </p:txBody>
      </p:sp>
      <p:sp>
        <p:nvSpPr>
          <p:cNvPr id="194" name="Shape 194"/>
          <p:cNvSpPr/>
          <p:nvPr/>
        </p:nvSpPr>
        <p:spPr>
          <a:xfrm>
            <a:off x="525733" y="3816098"/>
            <a:ext cx="3276607" cy="332737"/>
          </a:xfrm>
          <a:prstGeom prst="rect">
            <a:avLst/>
          </a:prstGeom>
          <a:ln w="12700">
            <a:miter lim="400000"/>
          </a:ln>
        </p:spPr>
        <p:txBody>
          <a:bodyPr lIns="45718" tIns="45718" rIns="45718" bIns="45718">
            <a:spAutoFit/>
          </a:bodyPr>
          <a:lstStyle/>
          <a:p>
            <a:pPr>
              <a:defRPr sz="16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Mac Vincent (Canada)</a:t>
            </a:r>
          </a:p>
        </p:txBody>
      </p:sp>
      <p:sp>
        <p:nvSpPr>
          <p:cNvPr id="195" name="Shape 195"/>
          <p:cNvSpPr/>
          <p:nvPr/>
        </p:nvSpPr>
        <p:spPr>
          <a:xfrm>
            <a:off x="470148" y="915944"/>
            <a:ext cx="3276608" cy="332737"/>
          </a:xfrm>
          <a:prstGeom prst="rect">
            <a:avLst/>
          </a:prstGeom>
          <a:ln w="12700">
            <a:miter lim="400000"/>
          </a:ln>
        </p:spPr>
        <p:txBody>
          <a:bodyPr lIns="45718" tIns="45718" rIns="45718" bIns="45718">
            <a:spAutoFit/>
          </a:bodyPr>
          <a:lstStyle/>
          <a:p>
            <a:pPr>
              <a:defRPr sz="16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Luca Bignardi (Italy)</a:t>
            </a:r>
          </a:p>
        </p:txBody>
      </p:sp>
      <p:sp>
        <p:nvSpPr>
          <p:cNvPr id="196" name="Shape 196"/>
          <p:cNvSpPr/>
          <p:nvPr/>
        </p:nvSpPr>
        <p:spPr>
          <a:xfrm>
            <a:off x="7353013" y="1413002"/>
            <a:ext cx="4355314" cy="1853686"/>
          </a:xfrm>
          <a:prstGeom prst="rect">
            <a:avLst/>
          </a:prstGeom>
          <a:ln w="12700">
            <a:miter lim="400000"/>
          </a:ln>
        </p:spPr>
        <p:txBody>
          <a:bodyPr lIns="45718" tIns="45718" rIns="45718" bIns="45718">
            <a:spAutoFit/>
          </a:bodyPr>
          <a:lstStyle/>
          <a:p>
            <a:pPr lvl="1">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Former BOD of Gateway. </a:t>
            </a:r>
            <a:endParaRPr sz="1400"/>
          </a:p>
          <a:p>
            <a:pPr lvl="1">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Former Executive Vice President, Avalon Capital Group</a:t>
            </a:r>
            <a:endParaRPr sz="1400"/>
          </a:p>
          <a:p>
            <a:pPr lvl="1">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Serves on the board of privately held Amazing Mail.com</a:t>
            </a:r>
          </a:p>
          <a:p>
            <a:pPr lvl="1">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Serves on the board of directors of Vizio, Inc., America’s fastest-growing HDTV and consumer electronics company.</a:t>
            </a:r>
            <a:endParaRPr sz="1400"/>
          </a:p>
          <a:p>
            <a:pPr lvl="1">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Founder and Executive Chairman, Puro Sound Labs LLC</a:t>
            </a:r>
            <a:endParaRPr sz="1400"/>
          </a:p>
          <a:p>
            <a:pPr lvl="1">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CEO of 1MORE USA</a:t>
            </a:r>
          </a:p>
        </p:txBody>
      </p:sp>
      <p:sp>
        <p:nvSpPr>
          <p:cNvPr id="197" name="Shape 197"/>
          <p:cNvSpPr/>
          <p:nvPr/>
        </p:nvSpPr>
        <p:spPr>
          <a:xfrm>
            <a:off x="1973384" y="4294542"/>
            <a:ext cx="3612169" cy="837686"/>
          </a:xfrm>
          <a:prstGeom prst="rect">
            <a:avLst/>
          </a:prstGeom>
          <a:ln w="12700">
            <a:miter lim="400000"/>
          </a:ln>
        </p:spPr>
        <p:txBody>
          <a:bodyPr lIns="45718" tIns="45718" rIns="45718" bIns="45718">
            <a:spAutoFit/>
          </a:bodyPr>
          <a:lstStyle/>
          <a:p>
            <a:pPr>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Former vice president of greater China for Sennheiser;</a:t>
            </a:r>
          </a:p>
          <a:p>
            <a:pPr>
              <a:lnSpc>
                <a:spcPts val="20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Member of 1MORE brand strategy brain trust.</a:t>
            </a:r>
          </a:p>
        </p:txBody>
      </p:sp>
      <p:sp>
        <p:nvSpPr>
          <p:cNvPr id="198" name="Shape 198"/>
          <p:cNvSpPr/>
          <p:nvPr/>
        </p:nvSpPr>
        <p:spPr>
          <a:xfrm>
            <a:off x="1961470" y="1408009"/>
            <a:ext cx="3485029" cy="2138167"/>
          </a:xfrm>
          <a:prstGeom prst="rect">
            <a:avLst/>
          </a:prstGeom>
          <a:ln w="12700">
            <a:miter lim="400000"/>
          </a:ln>
        </p:spPr>
        <p:txBody>
          <a:bodyPr lIns="45718" tIns="45718" rIns="45718" bIns="45718">
            <a:spAutoFit/>
          </a:bodyPr>
          <a:lstStyle/>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Luca Bignardi : world-class music producer and engineer</a:t>
            </a:r>
            <a:endParaRPr sz="1400"/>
          </a:p>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4 time Grammy Award winner </a:t>
            </a:r>
            <a:endParaRPr sz="1400"/>
          </a:p>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Luca has worked with these World-class artists：Andrea Bocelli、Luara Pausini、Vasco Rossi、Adriano Celentano、Ana Belen、Anastacia、Alexia、Gianni Morandi; </a:t>
            </a:r>
            <a:endParaRPr sz="1400"/>
          </a:p>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Works as 1MORE’s headphone tuner and sound designer. </a:t>
            </a:r>
          </a:p>
        </p:txBody>
      </p:sp>
      <p:sp>
        <p:nvSpPr>
          <p:cNvPr id="199" name="Shape 199"/>
          <p:cNvSpPr/>
          <p:nvPr/>
        </p:nvSpPr>
        <p:spPr>
          <a:xfrm>
            <a:off x="5965969" y="3831656"/>
            <a:ext cx="3276606" cy="332737"/>
          </a:xfrm>
          <a:prstGeom prst="rect">
            <a:avLst/>
          </a:prstGeom>
          <a:ln w="12700">
            <a:miter lim="400000"/>
          </a:ln>
        </p:spPr>
        <p:txBody>
          <a:bodyPr lIns="45718" tIns="45718" rIns="45718" bIns="45718">
            <a:spAutoFit/>
          </a:bodyPr>
          <a:lstStyle/>
          <a:p>
            <a:pPr>
              <a:defRPr sz="16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Manouchehr Fathi (Denmark)</a:t>
            </a:r>
          </a:p>
        </p:txBody>
      </p:sp>
      <p:sp>
        <p:nvSpPr>
          <p:cNvPr id="200" name="Shape 200"/>
          <p:cNvSpPr/>
          <p:nvPr/>
        </p:nvSpPr>
        <p:spPr>
          <a:xfrm>
            <a:off x="7416513" y="4279205"/>
            <a:ext cx="4228314" cy="1909566"/>
          </a:xfrm>
          <a:prstGeom prst="rect">
            <a:avLst/>
          </a:prstGeom>
          <a:ln w="12700">
            <a:miter lim="400000"/>
          </a:ln>
        </p:spPr>
        <p:txBody>
          <a:bodyPr lIns="45718" tIns="45718" rIns="45718" bIns="45718">
            <a:spAutoFit/>
          </a:bodyPr>
          <a:lstStyle/>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Founder and Managing Partner, Ominor and CEO of Vers;</a:t>
            </a:r>
            <a:endParaRPr sz="1400"/>
          </a:p>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Held senior operations and engineering roles at companies including Amdahl, Supermac, Visioneer, Remedy and Flextronics. Long term cooperation in Nordic industrial design;</a:t>
            </a:r>
            <a:endParaRPr sz="1400"/>
          </a:p>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Executive responsibility for $3B global projects and over 26 year experiences in ID and operation;</a:t>
            </a:r>
            <a:endParaRPr sz="1400"/>
          </a:p>
          <a:p>
            <a:pPr>
              <a:lnSpc>
                <a:spcPts val="1800"/>
              </a:lnSpc>
              <a:buSzPct val="100000"/>
              <a:buFont typeface="Arial" panose="020B0604020202020204"/>
              <a:buChar char="•"/>
              <a:defRPr sz="12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Member of 1MORE brand strategy brain trust.</a:t>
            </a:r>
          </a:p>
        </p:txBody>
      </p:sp>
      <p:sp>
        <p:nvSpPr>
          <p:cNvPr id="201" name="Shape 201"/>
          <p:cNvSpPr/>
          <p:nvPr/>
        </p:nvSpPr>
        <p:spPr>
          <a:xfrm>
            <a:off x="457195" y="1324942"/>
            <a:ext cx="4683968" cy="1"/>
          </a:xfrm>
          <a:prstGeom prst="line">
            <a:avLst/>
          </a:prstGeom>
          <a:ln>
            <a:solidFill>
              <a:srgbClr val="DDDDDD"/>
            </a:solidFill>
          </a:ln>
        </p:spPr>
        <p:txBody>
          <a:bodyPr lIns="45718" tIns="45718" rIns="45718" bIns="45718"/>
          <a:lstStyle/>
          <a:p/>
        </p:txBody>
      </p:sp>
      <p:pic>
        <p:nvPicPr>
          <p:cNvPr id="202" name="image9.jpg" descr="P6-2_03.jpg"/>
          <p:cNvPicPr>
            <a:picLocks noChangeAspect="1"/>
          </p:cNvPicPr>
          <p:nvPr/>
        </p:nvPicPr>
        <p:blipFill>
          <a:blip r:embed="rId2"/>
          <a:stretch>
            <a:fillRect/>
          </a:stretch>
        </p:blipFill>
        <p:spPr>
          <a:xfrm>
            <a:off x="497938" y="1485426"/>
            <a:ext cx="1249681" cy="1554481"/>
          </a:xfrm>
          <a:prstGeom prst="rect">
            <a:avLst/>
          </a:prstGeom>
          <a:ln w="12700">
            <a:miter lim="400000"/>
            <a:headEnd/>
            <a:tailEnd/>
          </a:ln>
        </p:spPr>
      </p:pic>
      <p:pic>
        <p:nvPicPr>
          <p:cNvPr id="203" name="image10.jpg" descr="P6-2_14.jpg"/>
          <p:cNvPicPr>
            <a:picLocks noChangeAspect="1"/>
          </p:cNvPicPr>
          <p:nvPr/>
        </p:nvPicPr>
        <p:blipFill>
          <a:blip r:embed="rId3"/>
          <a:stretch>
            <a:fillRect/>
          </a:stretch>
        </p:blipFill>
        <p:spPr>
          <a:xfrm>
            <a:off x="544592" y="4415237"/>
            <a:ext cx="1249681" cy="1554481"/>
          </a:xfrm>
          <a:prstGeom prst="rect">
            <a:avLst/>
          </a:prstGeom>
          <a:ln w="12700">
            <a:miter lim="400000"/>
            <a:headEnd/>
            <a:tailEnd/>
          </a:ln>
        </p:spPr>
      </p:pic>
      <p:sp>
        <p:nvSpPr>
          <p:cNvPr id="204" name="Shape 204"/>
          <p:cNvSpPr/>
          <p:nvPr/>
        </p:nvSpPr>
        <p:spPr>
          <a:xfrm>
            <a:off x="457195" y="4198763"/>
            <a:ext cx="4683968" cy="1"/>
          </a:xfrm>
          <a:prstGeom prst="line">
            <a:avLst/>
          </a:prstGeom>
          <a:ln>
            <a:solidFill>
              <a:srgbClr val="DDDDDD"/>
            </a:solidFill>
          </a:ln>
        </p:spPr>
        <p:txBody>
          <a:bodyPr lIns="45718" tIns="45718" rIns="45718" bIns="45718"/>
          <a:lstStyle/>
          <a:p/>
        </p:txBody>
      </p:sp>
      <p:pic>
        <p:nvPicPr>
          <p:cNvPr id="205" name="image11.jpg" descr="P6-2_06.jpg"/>
          <p:cNvPicPr>
            <a:picLocks noChangeAspect="1"/>
          </p:cNvPicPr>
          <p:nvPr/>
        </p:nvPicPr>
        <p:blipFill>
          <a:blip r:embed="rId4"/>
          <a:stretch>
            <a:fillRect/>
          </a:stretch>
        </p:blipFill>
        <p:spPr>
          <a:xfrm>
            <a:off x="6030991" y="1522755"/>
            <a:ext cx="1249681" cy="1554482"/>
          </a:xfrm>
          <a:prstGeom prst="rect">
            <a:avLst/>
          </a:prstGeom>
          <a:ln w="12700">
            <a:miter lim="400000"/>
            <a:headEnd/>
            <a:tailEnd/>
          </a:ln>
        </p:spPr>
      </p:pic>
      <p:sp>
        <p:nvSpPr>
          <p:cNvPr id="206" name="Shape 206"/>
          <p:cNvSpPr/>
          <p:nvPr/>
        </p:nvSpPr>
        <p:spPr>
          <a:xfrm>
            <a:off x="5999577" y="1324942"/>
            <a:ext cx="5467738" cy="1"/>
          </a:xfrm>
          <a:prstGeom prst="line">
            <a:avLst/>
          </a:prstGeom>
          <a:ln>
            <a:solidFill>
              <a:srgbClr val="DDDDDD"/>
            </a:solidFill>
          </a:ln>
        </p:spPr>
        <p:txBody>
          <a:bodyPr lIns="45718" tIns="45718" rIns="45718" bIns="45718"/>
          <a:lstStyle/>
          <a:p/>
        </p:txBody>
      </p:sp>
      <p:sp>
        <p:nvSpPr>
          <p:cNvPr id="207" name="Shape 207"/>
          <p:cNvSpPr/>
          <p:nvPr/>
        </p:nvSpPr>
        <p:spPr>
          <a:xfrm>
            <a:off x="5999577" y="4180109"/>
            <a:ext cx="5467738" cy="1"/>
          </a:xfrm>
          <a:prstGeom prst="line">
            <a:avLst/>
          </a:prstGeom>
          <a:ln>
            <a:solidFill>
              <a:srgbClr val="DDDDDD"/>
            </a:solidFill>
          </a:ln>
        </p:spPr>
        <p:txBody>
          <a:bodyPr lIns="45718" tIns="45718" rIns="45718" bIns="45718"/>
          <a:lstStyle/>
          <a:p/>
        </p:txBody>
      </p:sp>
      <p:pic>
        <p:nvPicPr>
          <p:cNvPr id="208" name="image12.jpg" descr="P6-2_11.jpg"/>
          <p:cNvPicPr>
            <a:picLocks noChangeAspect="1"/>
          </p:cNvPicPr>
          <p:nvPr/>
        </p:nvPicPr>
        <p:blipFill>
          <a:blip r:embed="rId5"/>
          <a:stretch>
            <a:fillRect/>
          </a:stretch>
        </p:blipFill>
        <p:spPr>
          <a:xfrm>
            <a:off x="6030991" y="4387253"/>
            <a:ext cx="1249681" cy="1554481"/>
          </a:xfrm>
          <a:prstGeom prst="rect">
            <a:avLst/>
          </a:prstGeom>
          <a:ln w="12700">
            <a:miter lim="400000"/>
            <a:headEnd/>
            <a:tailEnd/>
          </a:ln>
        </p:spPr>
      </p:pic>
      <p:sp>
        <p:nvSpPr>
          <p:cNvPr id="209" name="Shape 209"/>
          <p:cNvSpPr/>
          <p:nvPr/>
        </p:nvSpPr>
        <p:spPr>
          <a:xfrm>
            <a:off x="205279" y="279154"/>
            <a:ext cx="1458131" cy="369329"/>
          </a:xfrm>
          <a:prstGeom prst="rect">
            <a:avLst/>
          </a:prstGeom>
          <a:solidFill>
            <a:srgbClr val="C00000">
              <a:alpha val="58000"/>
            </a:srgbClr>
          </a:solidFill>
          <a:ln w="12700">
            <a:miter lim="400000"/>
          </a:ln>
        </p:spPr>
        <p:txBody>
          <a:bodyPr lIns="45718" tIns="45718" rIns="45718" bIns="45718" anchor="ctr"/>
          <a:lstStyle/>
          <a:p/>
        </p:txBody>
      </p:sp>
      <p:sp>
        <p:nvSpPr>
          <p:cNvPr id="210" name="Shape 210"/>
          <p:cNvSpPr/>
          <p:nvPr/>
        </p:nvSpPr>
        <p:spPr>
          <a:xfrm>
            <a:off x="0" y="356459"/>
            <a:ext cx="1586209" cy="369330"/>
          </a:xfrm>
          <a:prstGeom prst="rect">
            <a:avLst/>
          </a:prstGeom>
          <a:solidFill>
            <a:srgbClr val="FAC090">
              <a:alpha val="69000"/>
            </a:srgbClr>
          </a:solidFill>
          <a:ln w="12700">
            <a:miter lim="400000"/>
          </a:ln>
        </p:spPr>
        <p:txBody>
          <a:bodyPr lIns="45718" tIns="45718" rIns="45718" bIns="45718" anchor="ctr"/>
          <a:lstStyle/>
          <a:p/>
        </p:txBody>
      </p:sp>
      <p:sp>
        <p:nvSpPr>
          <p:cNvPr id="211" name="Shape 211"/>
          <p:cNvSpPr/>
          <p:nvPr/>
        </p:nvSpPr>
        <p:spPr>
          <a:xfrm>
            <a:off x="-9326" y="213842"/>
            <a:ext cx="1458131" cy="369329"/>
          </a:xfrm>
          <a:prstGeom prst="rect">
            <a:avLst/>
          </a:prstGeom>
          <a:solidFill>
            <a:srgbClr val="C00000">
              <a:alpha val="78000"/>
            </a:srgbClr>
          </a:solidFill>
          <a:ln w="12700">
            <a:miter lim="400000"/>
          </a:ln>
        </p:spPr>
        <p:txBody>
          <a:bodyPr lIns="45718" tIns="45718" rIns="45718" bIns="45718" anchor="ctr"/>
          <a:lstStyle/>
          <a:p/>
        </p:txBody>
      </p:sp>
      <p:sp>
        <p:nvSpPr>
          <p:cNvPr id="212" name="Shape 212"/>
          <p:cNvSpPr/>
          <p:nvPr/>
        </p:nvSpPr>
        <p:spPr>
          <a:xfrm>
            <a:off x="238691" y="186618"/>
            <a:ext cx="1349701"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Team</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13.jpg"/>
          <p:cNvPicPr>
            <a:picLocks noChangeAspect="1"/>
          </p:cNvPicPr>
          <p:nvPr/>
        </p:nvPicPr>
        <p:blipFill>
          <a:blip r:embed="rId1"/>
          <a:srcRect r="4" b="4"/>
          <a:stretch>
            <a:fillRect/>
          </a:stretch>
        </p:blipFill>
        <p:spPr>
          <a:xfrm>
            <a:off x="4800601" y="3219851"/>
            <a:ext cx="2051844" cy="20518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headEnd/>
            <a:tailEnd/>
          </a:ln>
        </p:spPr>
      </p:pic>
      <p:sp>
        <p:nvSpPr>
          <p:cNvPr id="215" name="Shape 215"/>
          <p:cNvSpPr/>
          <p:nvPr/>
        </p:nvSpPr>
        <p:spPr>
          <a:xfrm>
            <a:off x="205280" y="279154"/>
            <a:ext cx="3393274" cy="369330"/>
          </a:xfrm>
          <a:prstGeom prst="rect">
            <a:avLst/>
          </a:prstGeom>
          <a:solidFill>
            <a:srgbClr val="C00000">
              <a:alpha val="58000"/>
            </a:srgbClr>
          </a:solidFill>
          <a:ln w="12700">
            <a:miter lim="400000"/>
          </a:ln>
        </p:spPr>
        <p:txBody>
          <a:bodyPr lIns="45718" tIns="45718" rIns="45718" bIns="45718" anchor="ctr"/>
          <a:lstStyle/>
          <a:p/>
        </p:txBody>
      </p:sp>
      <p:sp>
        <p:nvSpPr>
          <p:cNvPr id="216" name="Shape 216"/>
          <p:cNvSpPr/>
          <p:nvPr/>
        </p:nvSpPr>
        <p:spPr>
          <a:xfrm>
            <a:off x="0" y="356459"/>
            <a:ext cx="3345366" cy="369331"/>
          </a:xfrm>
          <a:prstGeom prst="rect">
            <a:avLst/>
          </a:prstGeom>
          <a:solidFill>
            <a:srgbClr val="FAC090">
              <a:alpha val="69000"/>
            </a:srgbClr>
          </a:solidFill>
          <a:ln w="12700">
            <a:miter lim="400000"/>
          </a:ln>
        </p:spPr>
        <p:txBody>
          <a:bodyPr lIns="45718" tIns="45718" rIns="45718" bIns="45718" anchor="ctr"/>
          <a:lstStyle/>
          <a:p/>
        </p:txBody>
      </p:sp>
      <p:sp>
        <p:nvSpPr>
          <p:cNvPr id="217" name="Shape 217"/>
          <p:cNvSpPr/>
          <p:nvPr/>
        </p:nvSpPr>
        <p:spPr>
          <a:xfrm>
            <a:off x="-9327" y="213842"/>
            <a:ext cx="3204991" cy="446288"/>
          </a:xfrm>
          <a:prstGeom prst="rect">
            <a:avLst/>
          </a:prstGeom>
          <a:solidFill>
            <a:srgbClr val="C00000">
              <a:alpha val="78000"/>
            </a:srgbClr>
          </a:solidFill>
          <a:ln w="12700">
            <a:miter lim="400000"/>
          </a:ln>
        </p:spPr>
        <p:txBody>
          <a:bodyPr lIns="45718" tIns="45718" rIns="45718" bIns="45718" anchor="ctr"/>
          <a:lstStyle/>
          <a:p/>
        </p:txBody>
      </p:sp>
      <p:sp>
        <p:nvSpPr>
          <p:cNvPr id="218" name="Shape 218"/>
          <p:cNvSpPr/>
          <p:nvPr/>
        </p:nvSpPr>
        <p:spPr>
          <a:xfrm>
            <a:off x="192532" y="184698"/>
            <a:ext cx="3352531" cy="459737"/>
          </a:xfrm>
          <a:prstGeom prst="rect">
            <a:avLst/>
          </a:prstGeom>
          <a:ln w="12700">
            <a:miter lim="400000"/>
          </a:ln>
        </p:spPr>
        <p:txBody>
          <a:bodyPr lIns="45718" tIns="45718" rIns="45718" bIns="45718">
            <a:spAutoFit/>
          </a:bodyPr>
          <a:lstStyle>
            <a:lvl1pPr>
              <a:defRPr sz="2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Alliance Partnership</a:t>
            </a:r>
          </a:p>
        </p:txBody>
      </p:sp>
      <p:sp>
        <p:nvSpPr>
          <p:cNvPr id="219" name="Shape 219"/>
          <p:cNvSpPr/>
          <p:nvPr/>
        </p:nvSpPr>
        <p:spPr>
          <a:xfrm>
            <a:off x="825709" y="962929"/>
            <a:ext cx="6311072" cy="523237"/>
          </a:xfrm>
          <a:prstGeom prst="rect">
            <a:avLst/>
          </a:prstGeom>
          <a:ln w="12700">
            <a:miter lim="400000"/>
          </a:ln>
        </p:spPr>
        <p:txBody>
          <a:bodyPr lIns="45718" tIns="45718" rIns="45718" bIns="45718">
            <a:spAutoFit/>
          </a:bodyPr>
          <a:lstStyle/>
          <a:p>
            <a:pPr>
              <a:defRPr sz="1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Trade our key suppliers as strategic alliance partners.</a:t>
            </a:r>
            <a:endParaRPr sz="2400"/>
          </a:p>
          <a:p>
            <a:pPr>
              <a:defRPr sz="14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Work together diligently with spirit of Forrest Gump.</a:t>
            </a:r>
          </a:p>
        </p:txBody>
      </p:sp>
      <p:pic>
        <p:nvPicPr>
          <p:cNvPr id="220" name="image14.jpeg"/>
          <p:cNvPicPr>
            <a:picLocks noChangeAspect="1"/>
          </p:cNvPicPr>
          <p:nvPr/>
        </p:nvPicPr>
        <p:blipFill>
          <a:blip r:embed="rId2"/>
          <a:stretch>
            <a:fillRect/>
          </a:stretch>
        </p:blipFill>
        <p:spPr>
          <a:xfrm>
            <a:off x="7728225" y="0"/>
            <a:ext cx="4610147" cy="6858000"/>
          </a:xfrm>
          <a:prstGeom prst="rect">
            <a:avLst/>
          </a:prstGeom>
          <a:ln w="12700">
            <a:miter lim="400000"/>
            <a:headEnd/>
            <a:tailEnd/>
          </a:ln>
        </p:spPr>
      </p:pic>
      <p:grpSp>
        <p:nvGrpSpPr>
          <p:cNvPr id="224" name="Group 224"/>
          <p:cNvGrpSpPr/>
          <p:nvPr/>
        </p:nvGrpSpPr>
        <p:grpSpPr>
          <a:xfrm>
            <a:off x="496256" y="1985258"/>
            <a:ext cx="2665089" cy="2113568"/>
            <a:chOff x="0" y="0"/>
            <a:chExt cx="2665087" cy="2113566"/>
          </a:xfrm>
        </p:grpSpPr>
        <p:sp>
          <p:nvSpPr>
            <p:cNvPr id="221" name="Shape 221"/>
            <p:cNvSpPr/>
            <p:nvPr/>
          </p:nvSpPr>
          <p:spPr>
            <a:xfrm>
              <a:off x="369533" y="0"/>
              <a:ext cx="2169567" cy="2113566"/>
            </a:xfrm>
            <a:prstGeom prst="ellipse">
              <a:avLst/>
            </a:prstGeom>
            <a:noFill/>
            <a:ln w="6350" cap="flat">
              <a:solidFill>
                <a:srgbClr val="595959"/>
              </a:solidFill>
              <a:prstDash val="solid"/>
              <a:round/>
            </a:ln>
            <a:effectLst/>
          </p:spPr>
          <p:txBody>
            <a:bodyPr wrap="square" lIns="45718" tIns="45718" rIns="45718" bIns="45718" numCol="1" anchor="ctr">
              <a:noAutofit/>
            </a:bodyPr>
            <a:lstStyle/>
            <a:p/>
          </p:txBody>
        </p:sp>
        <p:pic>
          <p:nvPicPr>
            <p:cNvPr id="222" name="image15.png" descr="002.png"/>
            <p:cNvPicPr>
              <a:picLocks noChangeAspect="1"/>
            </p:cNvPicPr>
            <p:nvPr/>
          </p:nvPicPr>
          <p:blipFill>
            <a:blip r:embed="rId3"/>
            <a:stretch>
              <a:fillRect/>
            </a:stretch>
          </p:blipFill>
          <p:spPr>
            <a:xfrm>
              <a:off x="-1" y="-1"/>
              <a:ext cx="2665089" cy="1781406"/>
            </a:xfrm>
            <a:prstGeom prst="rect">
              <a:avLst/>
            </a:prstGeom>
            <a:ln w="12700" cap="flat">
              <a:noFill/>
              <a:miter lim="400000"/>
              <a:headEnd/>
              <a:tailEnd/>
            </a:ln>
            <a:effectLst/>
          </p:spPr>
        </p:pic>
        <p:sp>
          <p:nvSpPr>
            <p:cNvPr id="223" name="Shape 223"/>
            <p:cNvSpPr/>
            <p:nvPr/>
          </p:nvSpPr>
          <p:spPr>
            <a:xfrm>
              <a:off x="809272" y="1610868"/>
              <a:ext cx="1605257" cy="256537"/>
            </a:xfrm>
            <a:prstGeom prst="rect">
              <a:avLst/>
            </a:prstGeom>
            <a:noFill/>
            <a:ln w="12700" cap="flat">
              <a:noFill/>
              <a:miter lim="400000"/>
            </a:ln>
            <a:effectLst/>
          </p:spPr>
          <p:txBody>
            <a:bodyPr wrap="square" lIns="45718" tIns="45718" rIns="45718" bIns="45718" numCol="1" anchor="t">
              <a:spAutoFit/>
            </a:bodyPr>
            <a:lstStyle>
              <a:lvl1pPr defTabSz="608965">
                <a:lnSpc>
                  <a:spcPct val="150000"/>
                </a:lnSpc>
                <a:defRPr sz="1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Balanced Armature</a:t>
              </a:r>
            </a:p>
          </p:txBody>
        </p:sp>
      </p:grpSp>
      <p:grpSp>
        <p:nvGrpSpPr>
          <p:cNvPr id="228" name="Group 228"/>
          <p:cNvGrpSpPr/>
          <p:nvPr/>
        </p:nvGrpSpPr>
        <p:grpSpPr>
          <a:xfrm>
            <a:off x="3074689" y="1734628"/>
            <a:ext cx="2256816" cy="2113567"/>
            <a:chOff x="0" y="0"/>
            <a:chExt cx="2256814" cy="2113565"/>
          </a:xfrm>
        </p:grpSpPr>
        <p:sp>
          <p:nvSpPr>
            <p:cNvPr id="225" name="Shape 225"/>
            <p:cNvSpPr/>
            <p:nvPr/>
          </p:nvSpPr>
          <p:spPr>
            <a:xfrm>
              <a:off x="27487" y="0"/>
              <a:ext cx="2169566" cy="2113566"/>
            </a:xfrm>
            <a:prstGeom prst="ellipse">
              <a:avLst/>
            </a:prstGeom>
            <a:noFill/>
            <a:ln w="6350" cap="flat">
              <a:solidFill>
                <a:srgbClr val="595959"/>
              </a:solidFill>
              <a:prstDash val="solid"/>
              <a:round/>
            </a:ln>
            <a:effectLst/>
          </p:spPr>
          <p:txBody>
            <a:bodyPr wrap="square" lIns="45718" tIns="45718" rIns="45718" bIns="45718" numCol="1" anchor="ctr">
              <a:noAutofit/>
            </a:bodyPr>
            <a:lstStyle/>
            <a:p/>
          </p:txBody>
        </p:sp>
        <p:pic>
          <p:nvPicPr>
            <p:cNvPr id="226" name="image16.png"/>
            <p:cNvPicPr>
              <a:picLocks noChangeAspect="1"/>
            </p:cNvPicPr>
            <p:nvPr/>
          </p:nvPicPr>
          <p:blipFill>
            <a:blip r:embed="rId4"/>
            <a:srcRect l="8653" t="21800" r="70756" b="53465"/>
            <a:stretch>
              <a:fillRect/>
            </a:stretch>
          </p:blipFill>
          <p:spPr>
            <a:xfrm>
              <a:off x="120974" y="262813"/>
              <a:ext cx="1882931" cy="1271981"/>
            </a:xfrm>
            <a:prstGeom prst="rect">
              <a:avLst/>
            </a:prstGeom>
            <a:ln w="12700" cap="flat">
              <a:noFill/>
              <a:miter lim="400000"/>
              <a:headEnd/>
              <a:tailEnd/>
            </a:ln>
            <a:effectLst/>
          </p:spPr>
        </p:pic>
        <p:sp>
          <p:nvSpPr>
            <p:cNvPr id="227" name="Shape 227"/>
            <p:cNvSpPr/>
            <p:nvPr/>
          </p:nvSpPr>
          <p:spPr>
            <a:xfrm>
              <a:off x="0" y="1482373"/>
              <a:ext cx="2256816" cy="504187"/>
            </a:xfrm>
            <a:prstGeom prst="rect">
              <a:avLst/>
            </a:prstGeom>
            <a:noFill/>
            <a:ln w="12700" cap="flat">
              <a:noFill/>
              <a:miter lim="400000"/>
            </a:ln>
            <a:effectLst/>
          </p:spPr>
          <p:txBody>
            <a:bodyPr wrap="square" lIns="45718" tIns="45718" rIns="45718" bIns="45718" numCol="1" anchor="t">
              <a:spAutoFit/>
            </a:bodyPr>
            <a:lstStyle/>
            <a:p>
              <a:pPr algn="ctr" defTabSz="608965">
                <a:lnSpc>
                  <a:spcPct val="150000"/>
                </a:lnSpc>
                <a:defRPr sz="1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Metallic Machine</a:t>
              </a:r>
              <a:endParaRPr sz="1200"/>
            </a:p>
            <a:p>
              <a:pPr algn="ctr" defTabSz="608965">
                <a:lnSpc>
                  <a:spcPct val="150000"/>
                </a:lnSpc>
                <a:defRPr sz="1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Supplier</a:t>
              </a:r>
            </a:p>
          </p:txBody>
        </p:sp>
      </p:grpSp>
      <p:grpSp>
        <p:nvGrpSpPr>
          <p:cNvPr id="232" name="Group 232"/>
          <p:cNvGrpSpPr/>
          <p:nvPr/>
        </p:nvGrpSpPr>
        <p:grpSpPr>
          <a:xfrm>
            <a:off x="970661" y="4159170"/>
            <a:ext cx="2075935" cy="2022353"/>
            <a:chOff x="0" y="0"/>
            <a:chExt cx="2075933" cy="2022352"/>
          </a:xfrm>
        </p:grpSpPr>
        <p:pic>
          <p:nvPicPr>
            <p:cNvPr id="229" name="image17.png"/>
            <p:cNvPicPr>
              <a:picLocks noChangeAspect="1"/>
            </p:cNvPicPr>
            <p:nvPr/>
          </p:nvPicPr>
          <p:blipFill>
            <a:blip r:embed="rId5"/>
            <a:stretch>
              <a:fillRect/>
            </a:stretch>
          </p:blipFill>
          <p:spPr>
            <a:xfrm>
              <a:off x="178190" y="-1"/>
              <a:ext cx="1719552" cy="1719552"/>
            </a:xfrm>
            <a:prstGeom prst="rect">
              <a:avLst/>
            </a:prstGeom>
            <a:ln w="12700" cap="flat">
              <a:noFill/>
              <a:miter lim="400000"/>
              <a:headEnd/>
              <a:tailEnd/>
            </a:ln>
            <a:effectLst/>
          </p:spPr>
        </p:pic>
        <p:sp>
          <p:nvSpPr>
            <p:cNvPr id="230" name="Shape 230"/>
            <p:cNvSpPr/>
            <p:nvPr/>
          </p:nvSpPr>
          <p:spPr>
            <a:xfrm>
              <a:off x="0" y="0"/>
              <a:ext cx="2075934" cy="2022352"/>
            </a:xfrm>
            <a:prstGeom prst="ellipse">
              <a:avLst/>
            </a:prstGeom>
            <a:noFill/>
            <a:ln w="6350" cap="flat">
              <a:solidFill>
                <a:srgbClr val="595959"/>
              </a:solidFill>
              <a:prstDash val="solid"/>
              <a:round/>
            </a:ln>
            <a:effectLst/>
          </p:spPr>
          <p:txBody>
            <a:bodyPr wrap="square" lIns="45718" tIns="45718" rIns="45718" bIns="45718" numCol="1" anchor="ctr">
              <a:noAutofit/>
            </a:bodyPr>
            <a:lstStyle/>
            <a:p/>
          </p:txBody>
        </p:sp>
        <p:sp>
          <p:nvSpPr>
            <p:cNvPr id="231" name="Shape 231"/>
            <p:cNvSpPr/>
            <p:nvPr/>
          </p:nvSpPr>
          <p:spPr>
            <a:xfrm>
              <a:off x="569829" y="1583188"/>
              <a:ext cx="1135333" cy="256538"/>
            </a:xfrm>
            <a:prstGeom prst="rect">
              <a:avLst/>
            </a:prstGeom>
            <a:noFill/>
            <a:ln w="12700" cap="flat">
              <a:noFill/>
              <a:miter lim="400000"/>
            </a:ln>
            <a:effectLst/>
          </p:spPr>
          <p:txBody>
            <a:bodyPr wrap="square" lIns="45718" tIns="45718" rIns="45718" bIns="45718" numCol="1" anchor="t">
              <a:spAutoFit/>
            </a:bodyPr>
            <a:lstStyle>
              <a:lvl1pPr defTabSz="608965">
                <a:lnSpc>
                  <a:spcPct val="150000"/>
                </a:lnSpc>
                <a:defRPr sz="1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BT Solution</a:t>
              </a:r>
            </a:p>
          </p:txBody>
        </p:sp>
      </p:grpSp>
      <p:grpSp>
        <p:nvGrpSpPr>
          <p:cNvPr id="235" name="Group 235"/>
          <p:cNvGrpSpPr/>
          <p:nvPr/>
        </p:nvGrpSpPr>
        <p:grpSpPr>
          <a:xfrm>
            <a:off x="4798683" y="3225206"/>
            <a:ext cx="2075935" cy="2022353"/>
            <a:chOff x="0" y="0"/>
            <a:chExt cx="2075933" cy="2022351"/>
          </a:xfrm>
        </p:grpSpPr>
        <p:sp>
          <p:nvSpPr>
            <p:cNvPr id="233" name="Shape 233"/>
            <p:cNvSpPr/>
            <p:nvPr/>
          </p:nvSpPr>
          <p:spPr>
            <a:xfrm>
              <a:off x="0" y="0"/>
              <a:ext cx="2075934" cy="2022352"/>
            </a:xfrm>
            <a:prstGeom prst="ellipse">
              <a:avLst/>
            </a:prstGeom>
            <a:noFill/>
            <a:ln w="6350" cap="flat">
              <a:solidFill>
                <a:srgbClr val="595959"/>
              </a:solidFill>
              <a:prstDash val="solid"/>
              <a:round/>
            </a:ln>
            <a:effectLst/>
          </p:spPr>
          <p:txBody>
            <a:bodyPr wrap="square" lIns="45718" tIns="45718" rIns="45718" bIns="45718" numCol="1" anchor="ctr">
              <a:noAutofit/>
            </a:bodyPr>
            <a:lstStyle/>
            <a:p/>
          </p:txBody>
        </p:sp>
        <p:sp>
          <p:nvSpPr>
            <p:cNvPr id="234" name="Shape 234"/>
            <p:cNvSpPr/>
            <p:nvPr/>
          </p:nvSpPr>
          <p:spPr>
            <a:xfrm>
              <a:off x="375851" y="1539315"/>
              <a:ext cx="1572686" cy="256537"/>
            </a:xfrm>
            <a:prstGeom prst="rect">
              <a:avLst/>
            </a:prstGeom>
            <a:noFill/>
            <a:ln w="12700" cap="flat">
              <a:noFill/>
              <a:miter lim="400000"/>
            </a:ln>
            <a:effectLst/>
          </p:spPr>
          <p:txBody>
            <a:bodyPr wrap="square" lIns="45718" tIns="45718" rIns="45718" bIns="45718" numCol="1" anchor="t">
              <a:spAutoFit/>
            </a:bodyPr>
            <a:lstStyle>
              <a:lvl1pPr defTabSz="608965">
                <a:lnSpc>
                  <a:spcPct val="150000"/>
                </a:lnSpc>
                <a:defRPr sz="110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MEMS Microphone</a:t>
              </a:r>
            </a:p>
          </p:txBody>
        </p:sp>
      </p:grpSp>
      <p:grpSp>
        <p:nvGrpSpPr>
          <p:cNvPr id="239" name="Group 239"/>
          <p:cNvGrpSpPr/>
          <p:nvPr/>
        </p:nvGrpSpPr>
        <p:grpSpPr>
          <a:xfrm>
            <a:off x="3068267" y="4497185"/>
            <a:ext cx="2075934" cy="2022353"/>
            <a:chOff x="0" y="0"/>
            <a:chExt cx="2075933" cy="2022351"/>
          </a:xfrm>
        </p:grpSpPr>
        <p:sp>
          <p:nvSpPr>
            <p:cNvPr id="236" name="Shape 236"/>
            <p:cNvSpPr/>
            <p:nvPr/>
          </p:nvSpPr>
          <p:spPr>
            <a:xfrm>
              <a:off x="0" y="0"/>
              <a:ext cx="2075934" cy="2022352"/>
            </a:xfrm>
            <a:prstGeom prst="ellipse">
              <a:avLst/>
            </a:prstGeom>
            <a:noFill/>
            <a:ln w="6350" cap="flat">
              <a:solidFill>
                <a:srgbClr val="595959"/>
              </a:solidFill>
              <a:prstDash val="solid"/>
              <a:round/>
            </a:ln>
            <a:effectLst/>
          </p:spPr>
          <p:txBody>
            <a:bodyPr wrap="square" lIns="45718" tIns="45718" rIns="45718" bIns="45718" numCol="1" anchor="ctr">
              <a:noAutofit/>
            </a:bodyPr>
            <a:lstStyle/>
            <a:p/>
          </p:txBody>
        </p:sp>
        <p:sp>
          <p:nvSpPr>
            <p:cNvPr id="237" name="Shape 237"/>
            <p:cNvSpPr/>
            <p:nvPr/>
          </p:nvSpPr>
          <p:spPr>
            <a:xfrm>
              <a:off x="535295" y="1462289"/>
              <a:ext cx="1209086" cy="256537"/>
            </a:xfrm>
            <a:prstGeom prst="rect">
              <a:avLst/>
            </a:prstGeom>
            <a:noFill/>
            <a:ln w="12700" cap="flat">
              <a:noFill/>
              <a:miter lim="400000"/>
            </a:ln>
            <a:effectLst/>
          </p:spPr>
          <p:txBody>
            <a:bodyPr wrap="square" lIns="45718" tIns="45718" rIns="45718" bIns="45718" numCol="1" anchor="t">
              <a:spAutoFit/>
            </a:bodyPr>
            <a:lstStyle>
              <a:lvl1pPr defTabSz="608965">
                <a:lnSpc>
                  <a:spcPct val="150000"/>
                </a:lnSpc>
                <a:defRPr sz="11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ANC Solution</a:t>
              </a:r>
            </a:p>
          </p:txBody>
        </p:sp>
        <p:pic>
          <p:nvPicPr>
            <p:cNvPr id="238" name="image18.png"/>
            <p:cNvPicPr>
              <a:picLocks noChangeAspect="1"/>
            </p:cNvPicPr>
            <p:nvPr/>
          </p:nvPicPr>
          <p:blipFill>
            <a:blip r:embed="rId6"/>
            <a:stretch>
              <a:fillRect/>
            </a:stretch>
          </p:blipFill>
          <p:spPr>
            <a:xfrm>
              <a:off x="35414" y="719709"/>
              <a:ext cx="1996758" cy="525465"/>
            </a:xfrm>
            <a:prstGeom prst="rect">
              <a:avLst/>
            </a:prstGeom>
            <a:ln w="12700" cap="flat">
              <a:noFill/>
              <a:miter lim="400000"/>
              <a:headEnd/>
              <a:tailEnd/>
            </a:ln>
            <a:effectLst>
              <a:outerShdw blurRad="292100" dist="139700" dir="2700000" rotWithShape="0">
                <a:srgbClr val="333333">
                  <a:alpha val="64999"/>
                </a:srgbClr>
              </a:outerShdw>
            </a:effectLst>
          </p:spPr>
        </p:pic>
      </p:gr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187236" y="253064"/>
            <a:ext cx="9811657" cy="447037"/>
          </a:xfrm>
          <a:prstGeom prst="rect">
            <a:avLst/>
          </a:prstGeom>
          <a:ln w="12700">
            <a:miter lim="400000"/>
          </a:ln>
        </p:spPr>
        <p:txBody>
          <a:bodyPr lIns="45718" tIns="45718" rIns="45718" bIns="45718">
            <a:spAutoFit/>
          </a:bodyPr>
          <a:lstStyle>
            <a:lvl1pPr defTabSz="913765">
              <a:defRPr sz="2400">
                <a:solidFill>
                  <a:srgbClr val="FF0000"/>
                </a:solidFill>
              </a:defRPr>
            </a:lvl1pPr>
          </a:lstStyle>
          <a:p>
            <a:r>
              <a:t>REVIEWS / MEDIA</a:t>
            </a:r>
          </a:p>
        </p:txBody>
      </p:sp>
      <p:pic>
        <p:nvPicPr>
          <p:cNvPr id="242" name="image19.png"/>
          <p:cNvPicPr>
            <a:picLocks noChangeAspect="1"/>
          </p:cNvPicPr>
          <p:nvPr/>
        </p:nvPicPr>
        <p:blipFill>
          <a:blip r:embed="rId1"/>
          <a:stretch>
            <a:fillRect/>
          </a:stretch>
        </p:blipFill>
        <p:spPr>
          <a:xfrm>
            <a:off x="9295558" y="408402"/>
            <a:ext cx="1732606" cy="1732607"/>
          </a:xfrm>
          <a:prstGeom prst="rect">
            <a:avLst/>
          </a:prstGeom>
          <a:ln w="12700">
            <a:miter lim="400000"/>
            <a:headEnd/>
            <a:tailEnd/>
          </a:ln>
        </p:spPr>
      </p:pic>
      <p:pic>
        <p:nvPicPr>
          <p:cNvPr id="243" name="image20.png"/>
          <p:cNvPicPr>
            <a:picLocks noChangeAspect="1"/>
          </p:cNvPicPr>
          <p:nvPr/>
        </p:nvPicPr>
        <p:blipFill>
          <a:blip r:embed="rId2"/>
          <a:stretch>
            <a:fillRect/>
          </a:stretch>
        </p:blipFill>
        <p:spPr>
          <a:xfrm>
            <a:off x="535842" y="708132"/>
            <a:ext cx="2531761" cy="1185424"/>
          </a:xfrm>
          <a:prstGeom prst="rect">
            <a:avLst/>
          </a:prstGeom>
          <a:ln w="12700">
            <a:miter lim="400000"/>
            <a:headEnd/>
            <a:tailEnd/>
          </a:ln>
        </p:spPr>
      </p:pic>
      <p:pic>
        <p:nvPicPr>
          <p:cNvPr id="244" name="image21.png"/>
          <p:cNvPicPr>
            <a:picLocks noChangeAspect="1"/>
          </p:cNvPicPr>
          <p:nvPr/>
        </p:nvPicPr>
        <p:blipFill>
          <a:blip r:embed="rId3"/>
          <a:stretch>
            <a:fillRect/>
          </a:stretch>
        </p:blipFill>
        <p:spPr>
          <a:xfrm>
            <a:off x="4646746" y="454210"/>
            <a:ext cx="2705525" cy="1264921"/>
          </a:xfrm>
          <a:prstGeom prst="rect">
            <a:avLst/>
          </a:prstGeom>
          <a:ln w="12700">
            <a:miter lim="400000"/>
            <a:headEnd/>
            <a:tailEnd/>
          </a:ln>
        </p:spPr>
      </p:pic>
      <p:pic>
        <p:nvPicPr>
          <p:cNvPr id="245" name="image22.png"/>
          <p:cNvPicPr>
            <a:picLocks noChangeAspect="1"/>
          </p:cNvPicPr>
          <p:nvPr/>
        </p:nvPicPr>
        <p:blipFill>
          <a:blip r:embed="rId4"/>
          <a:stretch>
            <a:fillRect/>
          </a:stretch>
        </p:blipFill>
        <p:spPr>
          <a:xfrm>
            <a:off x="1135935" y="4137378"/>
            <a:ext cx="1448309" cy="1108398"/>
          </a:xfrm>
          <a:prstGeom prst="rect">
            <a:avLst/>
          </a:prstGeom>
          <a:ln w="12700">
            <a:miter lim="400000"/>
            <a:headEnd/>
            <a:tailEnd/>
          </a:ln>
        </p:spPr>
      </p:pic>
      <p:pic>
        <p:nvPicPr>
          <p:cNvPr id="246" name="image23.png"/>
          <p:cNvPicPr>
            <a:picLocks noChangeAspect="1"/>
          </p:cNvPicPr>
          <p:nvPr/>
        </p:nvPicPr>
        <p:blipFill>
          <a:blip r:embed="rId5"/>
          <a:stretch>
            <a:fillRect/>
          </a:stretch>
        </p:blipFill>
        <p:spPr>
          <a:xfrm>
            <a:off x="9071168" y="4237918"/>
            <a:ext cx="2221436" cy="604820"/>
          </a:xfrm>
          <a:prstGeom prst="rect">
            <a:avLst/>
          </a:prstGeom>
          <a:ln w="12700">
            <a:miter lim="400000"/>
            <a:headEnd/>
            <a:tailEnd/>
          </a:ln>
        </p:spPr>
      </p:pic>
      <p:pic>
        <p:nvPicPr>
          <p:cNvPr id="247" name="image24.png"/>
          <p:cNvPicPr>
            <a:picLocks noChangeAspect="1"/>
          </p:cNvPicPr>
          <p:nvPr/>
        </p:nvPicPr>
        <p:blipFill>
          <a:blip r:embed="rId6"/>
          <a:stretch>
            <a:fillRect/>
          </a:stretch>
        </p:blipFill>
        <p:spPr>
          <a:xfrm>
            <a:off x="5556779" y="3486991"/>
            <a:ext cx="1021081" cy="1021081"/>
          </a:xfrm>
          <a:prstGeom prst="rect">
            <a:avLst/>
          </a:prstGeom>
          <a:ln w="12700">
            <a:miter lim="400000"/>
            <a:headEnd/>
            <a:tailEnd/>
          </a:ln>
        </p:spPr>
      </p:pic>
      <p:sp>
        <p:nvSpPr>
          <p:cNvPr id="248" name="Shape 248"/>
          <p:cNvSpPr/>
          <p:nvPr/>
        </p:nvSpPr>
        <p:spPr>
          <a:xfrm>
            <a:off x="-86374" y="2022729"/>
            <a:ext cx="3720347" cy="2225037"/>
          </a:xfrm>
          <a:prstGeom prst="rect">
            <a:avLst/>
          </a:prstGeom>
          <a:ln w="12700">
            <a:miter lim="400000"/>
          </a:ln>
        </p:spPr>
        <p:txBody>
          <a:bodyPr lIns="45718" tIns="45718" rIns="45718" bIns="45718">
            <a:spAutoFit/>
          </a:bodyPr>
          <a:lstStyle>
            <a:lvl1pPr algn="ctr">
              <a:defRPr>
                <a:solidFill>
                  <a:srgbClr val="D9D9D9"/>
                </a:solidFill>
              </a:defRPr>
            </a:lvl1pPr>
          </a:lstStyle>
          <a:p>
            <a:r>
              <a:t>“These in-ears boast plenty of impressive features, but perhaps the most remarkable thing about them is the price: At $100, they make others in their class look embarrassingly overpriced” Ryan Waniata, Digital Trends</a:t>
            </a:r>
          </a:p>
        </p:txBody>
      </p:sp>
      <p:sp>
        <p:nvSpPr>
          <p:cNvPr id="249" name="Shape 249"/>
          <p:cNvSpPr/>
          <p:nvPr/>
        </p:nvSpPr>
        <p:spPr>
          <a:xfrm>
            <a:off x="4277555" y="1568771"/>
            <a:ext cx="3720348" cy="1158237"/>
          </a:xfrm>
          <a:prstGeom prst="rect">
            <a:avLst/>
          </a:prstGeom>
          <a:ln w="12700">
            <a:miter lim="400000"/>
          </a:ln>
        </p:spPr>
        <p:txBody>
          <a:bodyPr lIns="45718" tIns="45718" rIns="45718" bIns="45718">
            <a:spAutoFit/>
          </a:bodyPr>
          <a:lstStyle>
            <a:lvl1pPr algn="ctr">
              <a:defRPr>
                <a:solidFill>
                  <a:srgbClr val="D9D9D9"/>
                </a:solidFill>
              </a:defRPr>
            </a:lvl1pPr>
          </a:lstStyle>
          <a:p>
            <a:r>
              <a:t>“The entire experience is upscale, with no corners cut: fit, design, audio performance, packaging and accessories.” Brad Moon, Forbes</a:t>
            </a:r>
          </a:p>
        </p:txBody>
      </p:sp>
      <p:sp>
        <p:nvSpPr>
          <p:cNvPr id="250" name="Shape 250"/>
          <p:cNvSpPr/>
          <p:nvPr/>
        </p:nvSpPr>
        <p:spPr>
          <a:xfrm>
            <a:off x="8295668" y="2187377"/>
            <a:ext cx="3720348" cy="1958337"/>
          </a:xfrm>
          <a:prstGeom prst="rect">
            <a:avLst/>
          </a:prstGeom>
          <a:ln w="12700">
            <a:miter lim="400000"/>
          </a:ln>
        </p:spPr>
        <p:txBody>
          <a:bodyPr lIns="45718" tIns="45718" rIns="45718" bIns="45718">
            <a:spAutoFit/>
          </a:bodyPr>
          <a:lstStyle>
            <a:lvl1pPr algn="ctr">
              <a:defRPr>
                <a:solidFill>
                  <a:srgbClr val="D9D9D9"/>
                </a:solidFill>
              </a:defRPr>
            </a:lvl1pPr>
          </a:lstStyle>
          <a:p>
            <a:r>
              <a:t> [1MORE is] already recognized for making some of the best audio products in the world. They’ve been winning both design and audiophile awards around the world,” Kevin Kelleher, Time Magazine</a:t>
            </a:r>
          </a:p>
        </p:txBody>
      </p:sp>
      <p:sp>
        <p:nvSpPr>
          <p:cNvPr id="251" name="Shape 251"/>
          <p:cNvSpPr/>
          <p:nvPr/>
        </p:nvSpPr>
        <p:spPr>
          <a:xfrm>
            <a:off x="159323" y="5419720"/>
            <a:ext cx="3720347" cy="1158237"/>
          </a:xfrm>
          <a:prstGeom prst="rect">
            <a:avLst/>
          </a:prstGeom>
          <a:ln w="12700">
            <a:miter lim="400000"/>
          </a:ln>
        </p:spPr>
        <p:txBody>
          <a:bodyPr lIns="45718" tIns="45718" rIns="45718" bIns="45718">
            <a:spAutoFit/>
          </a:bodyPr>
          <a:lstStyle>
            <a:lvl1pPr algn="ctr">
              <a:defRPr>
                <a:solidFill>
                  <a:srgbClr val="D9D9D9"/>
                </a:solidFill>
              </a:defRPr>
            </a:lvl1pPr>
          </a:lstStyle>
          <a:p>
            <a:r>
              <a:t>“A terrific value product that will help reset the price performance bar for affordable portable audio.” Eric Neff, Headphone Guru</a:t>
            </a:r>
          </a:p>
        </p:txBody>
      </p:sp>
      <p:sp>
        <p:nvSpPr>
          <p:cNvPr id="252" name="Shape 252"/>
          <p:cNvSpPr/>
          <p:nvPr/>
        </p:nvSpPr>
        <p:spPr>
          <a:xfrm>
            <a:off x="4348979" y="4616637"/>
            <a:ext cx="3648924" cy="2225037"/>
          </a:xfrm>
          <a:prstGeom prst="rect">
            <a:avLst/>
          </a:prstGeom>
          <a:ln w="12700">
            <a:miter lim="400000"/>
          </a:ln>
        </p:spPr>
        <p:txBody>
          <a:bodyPr lIns="45718" tIns="45718" rIns="45718" bIns="45718">
            <a:spAutoFit/>
          </a:bodyPr>
          <a:lstStyle>
            <a:lvl1pPr algn="ctr">
              <a:defRPr>
                <a:solidFill>
                  <a:srgbClr val="D9D9D9"/>
                </a:solidFill>
              </a:defRPr>
            </a:lvl1pPr>
          </a:lstStyle>
          <a:p>
            <a:r>
              <a:t>The Triple-Driver's sound is not only full and warm but nicely detailed. There's plenty of bass oomph and definition is decent enough. The midrange sounds clear and natural; this is a headphone that will appeal to audiophiles,” David Carnoy, CNET</a:t>
            </a:r>
          </a:p>
        </p:txBody>
      </p:sp>
      <p:sp>
        <p:nvSpPr>
          <p:cNvPr id="253" name="Shape 253"/>
          <p:cNvSpPr/>
          <p:nvPr/>
        </p:nvSpPr>
        <p:spPr>
          <a:xfrm>
            <a:off x="8694366" y="5122130"/>
            <a:ext cx="3028376" cy="1424937"/>
          </a:xfrm>
          <a:prstGeom prst="rect">
            <a:avLst/>
          </a:prstGeom>
          <a:ln w="12700">
            <a:miter lim="400000"/>
          </a:ln>
        </p:spPr>
        <p:txBody>
          <a:bodyPr lIns="45718" tIns="45718" rIns="45718" bIns="45718">
            <a:spAutoFit/>
          </a:bodyPr>
          <a:lstStyle>
            <a:lvl1pPr>
              <a:defRPr>
                <a:solidFill>
                  <a:srgbClr val="D9D9D9"/>
                </a:solidFill>
              </a:defRPr>
            </a:lvl1pPr>
          </a:lstStyle>
          <a:p>
            <a:r>
              <a:t>“This in-ear headset performs well above its pay grade. 1MORE could easily ask for an extra $50”, Staff, TweakTown</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nvSpPr>
        <p:spPr>
          <a:xfrm>
            <a:off x="187236" y="253064"/>
            <a:ext cx="9811657" cy="447037"/>
          </a:xfrm>
          <a:prstGeom prst="rect">
            <a:avLst/>
          </a:prstGeom>
          <a:ln w="12700">
            <a:miter lim="400000"/>
          </a:ln>
        </p:spPr>
        <p:txBody>
          <a:bodyPr lIns="45718" tIns="45718" rIns="45718" bIns="45718">
            <a:spAutoFit/>
          </a:bodyPr>
          <a:lstStyle>
            <a:lvl1pPr defTabSz="913765">
              <a:defRPr sz="2400">
                <a:solidFill>
                  <a:srgbClr val="FF0000"/>
                </a:solidFill>
              </a:defRPr>
            </a:lvl1pPr>
          </a:lstStyle>
          <a:p>
            <a:r>
              <a:t>REVIEWS / MEDIA</a:t>
            </a:r>
          </a:p>
        </p:txBody>
      </p:sp>
      <p:pic>
        <p:nvPicPr>
          <p:cNvPr id="256" name="image25.png"/>
          <p:cNvPicPr>
            <a:picLocks noChangeAspect="1"/>
          </p:cNvPicPr>
          <p:nvPr/>
        </p:nvPicPr>
        <p:blipFill>
          <a:blip r:embed="rId1"/>
          <a:stretch>
            <a:fillRect/>
          </a:stretch>
        </p:blipFill>
        <p:spPr>
          <a:xfrm>
            <a:off x="520706" y="874908"/>
            <a:ext cx="2340108" cy="1002348"/>
          </a:xfrm>
          <a:prstGeom prst="rect">
            <a:avLst/>
          </a:prstGeom>
          <a:ln w="12700">
            <a:miter lim="400000"/>
            <a:headEnd/>
            <a:tailEnd/>
          </a:ln>
        </p:spPr>
      </p:pic>
      <p:pic>
        <p:nvPicPr>
          <p:cNvPr id="257" name="image26.png"/>
          <p:cNvPicPr>
            <a:picLocks noChangeAspect="1"/>
          </p:cNvPicPr>
          <p:nvPr/>
        </p:nvPicPr>
        <p:blipFill>
          <a:blip r:embed="rId2"/>
          <a:stretch>
            <a:fillRect/>
          </a:stretch>
        </p:blipFill>
        <p:spPr>
          <a:xfrm>
            <a:off x="690099" y="3928981"/>
            <a:ext cx="2170715" cy="929792"/>
          </a:xfrm>
          <a:prstGeom prst="rect">
            <a:avLst/>
          </a:prstGeom>
          <a:ln w="12700">
            <a:miter lim="400000"/>
            <a:headEnd/>
            <a:tailEnd/>
          </a:ln>
        </p:spPr>
      </p:pic>
      <p:pic>
        <p:nvPicPr>
          <p:cNvPr id="258" name="image27.png"/>
          <p:cNvPicPr>
            <a:picLocks noChangeAspect="1"/>
          </p:cNvPicPr>
          <p:nvPr/>
        </p:nvPicPr>
        <p:blipFill>
          <a:blip r:embed="rId3"/>
          <a:stretch>
            <a:fillRect/>
          </a:stretch>
        </p:blipFill>
        <p:spPr>
          <a:xfrm>
            <a:off x="4834094" y="974045"/>
            <a:ext cx="2731225" cy="582662"/>
          </a:xfrm>
          <a:prstGeom prst="rect">
            <a:avLst/>
          </a:prstGeom>
          <a:ln w="12700">
            <a:miter lim="400000"/>
            <a:headEnd/>
            <a:tailEnd/>
          </a:ln>
        </p:spPr>
      </p:pic>
      <p:pic>
        <p:nvPicPr>
          <p:cNvPr id="259" name="image28.png"/>
          <p:cNvPicPr>
            <a:picLocks noChangeAspect="1"/>
          </p:cNvPicPr>
          <p:nvPr/>
        </p:nvPicPr>
        <p:blipFill>
          <a:blip r:embed="rId4"/>
          <a:stretch>
            <a:fillRect/>
          </a:stretch>
        </p:blipFill>
        <p:spPr>
          <a:xfrm>
            <a:off x="4834097" y="3814586"/>
            <a:ext cx="2885424" cy="721357"/>
          </a:xfrm>
          <a:prstGeom prst="rect">
            <a:avLst/>
          </a:prstGeom>
          <a:ln w="12700">
            <a:miter lim="400000"/>
            <a:headEnd/>
            <a:tailEnd/>
          </a:ln>
        </p:spPr>
      </p:pic>
      <p:pic>
        <p:nvPicPr>
          <p:cNvPr id="260" name="image29.png"/>
          <p:cNvPicPr>
            <a:picLocks noChangeAspect="1"/>
          </p:cNvPicPr>
          <p:nvPr/>
        </p:nvPicPr>
        <p:blipFill>
          <a:blip r:embed="rId5"/>
          <a:stretch>
            <a:fillRect/>
          </a:stretch>
        </p:blipFill>
        <p:spPr>
          <a:xfrm>
            <a:off x="8933877" y="874909"/>
            <a:ext cx="2765464" cy="582662"/>
          </a:xfrm>
          <a:prstGeom prst="rect">
            <a:avLst/>
          </a:prstGeom>
          <a:ln w="12700">
            <a:miter lim="400000"/>
            <a:headEnd/>
            <a:tailEnd/>
          </a:ln>
        </p:spPr>
      </p:pic>
      <p:sp>
        <p:nvSpPr>
          <p:cNvPr id="261" name="Shape 261"/>
          <p:cNvSpPr/>
          <p:nvPr/>
        </p:nvSpPr>
        <p:spPr>
          <a:xfrm>
            <a:off x="41774" y="2023729"/>
            <a:ext cx="3357502" cy="1958337"/>
          </a:xfrm>
          <a:prstGeom prst="rect">
            <a:avLst/>
          </a:prstGeom>
          <a:ln w="12700">
            <a:miter lim="400000"/>
          </a:ln>
        </p:spPr>
        <p:txBody>
          <a:bodyPr lIns="45718" tIns="45718" rIns="45718" bIns="45718">
            <a:spAutoFit/>
          </a:bodyPr>
          <a:lstStyle>
            <a:lvl1pPr algn="ctr">
              <a:defRPr>
                <a:solidFill>
                  <a:srgbClr val="D9D9D9"/>
                </a:solidFill>
              </a:defRPr>
            </a:lvl1pPr>
          </a:lstStyle>
          <a:p>
            <a:r>
              <a:t>At around $100, 1More has destroyed every other headphone set in or above their price range. I don’t see myself going back to wireless for a while. Brian Wharton, MacSources</a:t>
            </a:r>
          </a:p>
        </p:txBody>
      </p:sp>
      <p:sp>
        <p:nvSpPr>
          <p:cNvPr id="262" name="Shape 262"/>
          <p:cNvSpPr/>
          <p:nvPr/>
        </p:nvSpPr>
        <p:spPr>
          <a:xfrm>
            <a:off x="4582893" y="1856391"/>
            <a:ext cx="3302048" cy="1424937"/>
          </a:xfrm>
          <a:prstGeom prst="rect">
            <a:avLst/>
          </a:prstGeom>
          <a:ln w="12700">
            <a:miter lim="400000"/>
          </a:ln>
        </p:spPr>
        <p:txBody>
          <a:bodyPr lIns="45718" tIns="45718" rIns="45718" bIns="45718">
            <a:spAutoFit/>
          </a:bodyPr>
          <a:lstStyle>
            <a:lvl1pPr algn="ctr">
              <a:defRPr>
                <a:solidFill>
                  <a:srgbClr val="D9D9D9"/>
                </a:solidFill>
              </a:defRPr>
            </a:lvl1pPr>
          </a:lstStyle>
          <a:p>
            <a:r>
              <a:t>Beautiful presentation, clear and balanced, luxury at an affordable price, Maruice “MoeDawg,” Washington,” Head-Fi</a:t>
            </a:r>
          </a:p>
        </p:txBody>
      </p:sp>
      <p:sp>
        <p:nvSpPr>
          <p:cNvPr id="263" name="Shape 263"/>
          <p:cNvSpPr/>
          <p:nvPr/>
        </p:nvSpPr>
        <p:spPr>
          <a:xfrm>
            <a:off x="8403118" y="1695816"/>
            <a:ext cx="3556872" cy="2225037"/>
          </a:xfrm>
          <a:prstGeom prst="rect">
            <a:avLst/>
          </a:prstGeom>
          <a:ln w="12700">
            <a:miter lim="400000"/>
          </a:ln>
        </p:spPr>
        <p:txBody>
          <a:bodyPr lIns="45718" tIns="45718" rIns="45718" bIns="45718">
            <a:spAutoFit/>
          </a:bodyPr>
          <a:lstStyle>
            <a:lvl1pPr algn="ctr">
              <a:defRPr>
                <a:solidFill>
                  <a:srgbClr val="D9D9D9"/>
                </a:solidFill>
              </a:defRPr>
            </a:lvl1pPr>
          </a:lstStyle>
          <a:p>
            <a:r>
              <a:t>“the 1More Triple Driver in-ear headphones did leave a great impression on me. I’ve used other headsets and earbuds that cost more and still don’t offer the audio quality on the triple driver,” Chris DelCastillo, Nerd Reactor</a:t>
            </a:r>
          </a:p>
        </p:txBody>
      </p:sp>
      <p:pic>
        <p:nvPicPr>
          <p:cNvPr id="264" name="image30.png" descr="pickyears.png"/>
          <p:cNvPicPr>
            <a:picLocks noChangeAspect="1"/>
          </p:cNvPicPr>
          <p:nvPr/>
        </p:nvPicPr>
        <p:blipFill>
          <a:blip r:embed="rId6"/>
          <a:srcRect r="22353"/>
          <a:stretch>
            <a:fillRect/>
          </a:stretch>
        </p:blipFill>
        <p:spPr>
          <a:xfrm>
            <a:off x="326787" y="5026252"/>
            <a:ext cx="2952791" cy="1631724"/>
          </a:xfrm>
          <a:prstGeom prst="rect">
            <a:avLst/>
          </a:prstGeom>
          <a:ln w="12700">
            <a:miter lim="400000"/>
            <a:headEnd/>
            <a:tailEnd/>
          </a:ln>
        </p:spPr>
      </p:pic>
      <p:sp>
        <p:nvSpPr>
          <p:cNvPr id="265" name="Shape 265"/>
          <p:cNvSpPr/>
          <p:nvPr/>
        </p:nvSpPr>
        <p:spPr>
          <a:xfrm>
            <a:off x="4802788" y="4626650"/>
            <a:ext cx="3054243" cy="1958337"/>
          </a:xfrm>
          <a:prstGeom prst="rect">
            <a:avLst/>
          </a:prstGeom>
          <a:ln w="12700">
            <a:miter lim="400000"/>
          </a:ln>
        </p:spPr>
        <p:txBody>
          <a:bodyPr lIns="45718" tIns="45718" rIns="45718" bIns="45718">
            <a:spAutoFit/>
          </a:bodyPr>
          <a:lstStyle>
            <a:lvl1pPr algn="ctr">
              <a:defRPr>
                <a:solidFill>
                  <a:srgbClr val="D9D9D9"/>
                </a:solidFill>
              </a:defRPr>
            </a:lvl1pPr>
          </a:lstStyle>
          <a:p>
            <a:r>
              <a:t>“The 1MORE Triple Driver in-ear headphones can perform, when optimally fitted, on a level that wouldn’t be out of place in a $1,000 in-ear monitor,” Cliff Wade, Tech Dissected</a:t>
            </a:r>
          </a:p>
        </p:txBody>
      </p:sp>
      <p:sp>
        <p:nvSpPr>
          <p:cNvPr id="266" name="Shape 266"/>
          <p:cNvSpPr/>
          <p:nvPr/>
        </p:nvSpPr>
        <p:spPr>
          <a:xfrm>
            <a:off x="8403118" y="4830853"/>
            <a:ext cx="3556872" cy="1691637"/>
          </a:xfrm>
          <a:prstGeom prst="rect">
            <a:avLst/>
          </a:prstGeom>
          <a:ln w="12700">
            <a:miter lim="400000"/>
          </a:ln>
        </p:spPr>
        <p:txBody>
          <a:bodyPr lIns="45718" tIns="45718" rIns="45718" bIns="45718">
            <a:spAutoFit/>
          </a:bodyPr>
          <a:lstStyle>
            <a:lvl1pPr algn="ctr">
              <a:defRPr>
                <a:solidFill>
                  <a:srgbClr val="D9D9D9"/>
                </a:solidFill>
              </a:defRPr>
            </a:lvl1pPr>
          </a:lstStyle>
          <a:p>
            <a:r>
              <a:t>“Its all the little things, like the immaculate packing, on top of great sound that makes the Triple Driver a must have,” Marshall Rosenthal, The Examiner</a:t>
            </a:r>
          </a:p>
        </p:txBody>
      </p:sp>
      <p:pic>
        <p:nvPicPr>
          <p:cNvPr id="267" name="image31.png" descr="Examiner-Logo-1.png"/>
          <p:cNvPicPr>
            <a:picLocks noChangeAspect="1"/>
          </p:cNvPicPr>
          <p:nvPr/>
        </p:nvPicPr>
        <p:blipFill>
          <a:blip r:embed="rId7"/>
          <a:stretch>
            <a:fillRect/>
          </a:stretch>
        </p:blipFill>
        <p:spPr>
          <a:xfrm>
            <a:off x="8486854" y="3896516"/>
            <a:ext cx="3296221" cy="82405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theme/theme1.xml><?xml version="1.0" encoding="utf-8"?>
<a:theme xmlns:a="http://schemas.openxmlformats.org/drawingml/2006/main" name="1More PPT-0826-BK">
  <a:themeElements>
    <a:clrScheme name="1More PPT-0826-BK">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More PPT-0826-BK">
      <a:majorFont>
        <a:latin typeface="Helvetica"/>
        <a:ea typeface="Helvetica"/>
        <a:cs typeface="Helvetica"/>
      </a:majorFont>
      <a:minorFont>
        <a:latin typeface="Calibri"/>
        <a:ea typeface="Calibri"/>
        <a:cs typeface="Calibri"/>
      </a:minorFont>
    </a:fontScheme>
    <a:fmtScheme name="1More PPT-0826-B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4141"/>
        </a:solidFill>
        <a:ln w="25400" cap="flat">
          <a:solidFill>
            <a:schemeClr val="accent1"/>
          </a:solidFill>
          <a:prstDash val="solid"/>
          <a:round/>
        </a:ln>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More PPT-0826-BK">
  <a:themeElements>
    <a:clrScheme name="1More PPT-0826-BK">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More PPT-0826-BK">
      <a:majorFont>
        <a:latin typeface="Helvetica"/>
        <a:ea typeface="Helvetica"/>
        <a:cs typeface="Helvetica"/>
      </a:majorFont>
      <a:minorFont>
        <a:latin typeface="Calibri"/>
        <a:ea typeface="Calibri"/>
        <a:cs typeface="Calibri"/>
      </a:minorFont>
    </a:fontScheme>
    <a:fmtScheme name="1More PPT-0826-B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4141"/>
        </a:solidFill>
        <a:ln w="25400" cap="flat">
          <a:solidFill>
            <a:schemeClr val="accent1"/>
          </a:solidFill>
          <a:prstDash val="solid"/>
          <a:round/>
        </a:ln>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17111</Words>
  <Application>WPS 演示</Application>
  <PresentationFormat/>
  <Paragraphs>507</Paragraphs>
  <Slides>52</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52</vt:i4>
      </vt:variant>
    </vt:vector>
  </HeadingPairs>
  <TitlesOfParts>
    <vt:vector size="73" baseType="lpstr">
      <vt:lpstr>Arial</vt:lpstr>
      <vt:lpstr>宋体</vt:lpstr>
      <vt:lpstr>Wingdings</vt:lpstr>
      <vt:lpstr>Calibri</vt:lpstr>
      <vt:lpstr>Calibri Light</vt:lpstr>
      <vt:lpstr>Arial</vt:lpstr>
      <vt:lpstr>微软雅黑</vt:lpstr>
      <vt:lpstr>Calibri</vt:lpstr>
      <vt:lpstr>Calibri</vt:lpstr>
      <vt:lpstr>方正兰亭黑_GBK</vt:lpstr>
      <vt:lpstr>Helvetica</vt:lpstr>
      <vt:lpstr>Tahoma</vt:lpstr>
      <vt:lpstr>微软雅黑 Light</vt:lpstr>
      <vt:lpstr>方正兰亭超细黑简体</vt:lpstr>
      <vt:lpstr>Wingdings</vt:lpstr>
      <vt:lpstr>Corbel</vt:lpstr>
      <vt:lpstr>黑体</vt:lpstr>
      <vt:lpstr>Helvetica</vt:lpstr>
      <vt:lpstr>MS PGothic</vt:lpstr>
      <vt:lpstr>Helvetica</vt:lpstr>
      <vt:lpstr>1More PPT-0826-BK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rita</cp:lastModifiedBy>
  <cp:revision>1</cp:revision>
  <dcterms:created xsi:type="dcterms:W3CDTF">2017-02-15T10:08:18Z</dcterms:created>
  <dcterms:modified xsi:type="dcterms:W3CDTF">2017-02-15T10:08:18Z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2052-10.1.0.6207</vt:lpwstr>
  </property>
</Properties>
</file>