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g"/>
  <Override PartName="/ppt/presentation.xml" ContentType="application/vnd.ms-powerpoint.slideshow.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image10.jpg" ContentType="image/jpeg"/>
  <Override PartName="/ppt/media/image21.jpg" ContentType="image/jpeg"/>
  <Override PartName="/ppt/media/image31.jpg" ContentType="image/jpeg"/>
  <Override PartName="/ppt/media/image37.jpg" ContentType="image/jpeg"/>
  <Override PartName="/ppt/media/image42.jpg" ContentType="image/jpeg"/>
  <Override PartName="/ppt/media/image52.jpg" ContentType="image/jpeg"/>
  <Override PartName="/ppt/media/image58.jpg" ContentType="image/jpeg"/>
  <Override PartName="/ppt/media/image73.jpg" ContentType="image/jpeg"/>
  <Override PartName="/ppt/media/image82.jpg" ContentType="image/jpeg"/>
  <Override PartName="/ppt/media/image92.jpg" ContentType="image/jpeg"/>
  <Override PartName="/ppt/media/image95.jpg" ContentType="image/jpeg"/>
  <Override PartName="/ppt/media/image97.jpg" ContentType="image/jpeg"/>
  <Override PartName="/ppt/media/image98.jpg" ContentType="image/jpeg"/>
  <Override PartName="/ppt/media/image106.jpg" ContentType="image/jpeg"/>
  <Override PartName="/ppt/media/image114.jpg" ContentType="image/jpeg"/>
  <Override PartName="/ppt/media/image117.jpg" ContentType="image/jpeg"/>
  <Override PartName="/ppt/media/image120.jpg" ContentType="image/jpeg"/>
  <Override PartName="/ppt/notesSlides/notesSlide1.xml" ContentType="application/vnd.openxmlformats-officedocument.presentationml.notesSlide+xml"/>
  <Override PartName="/ppt/media/image138.jpg" ContentType="image/jpeg"/>
  <Override PartName="/ppt/charts/chart1.xml" ContentType="application/vnd.openxmlformats-officedocument.drawingml.chart+xml"/>
  <Override PartName="/ppt/charts/chart2.xml" ContentType="application/vnd.openxmlformats-officedocument.drawingml.chart+xml"/>
  <Override PartName="/ppt/notesSlides/notesSlide2.xml" ContentType="application/vnd.openxmlformats-officedocument.presentationml.notesSlide+xml"/>
  <Override PartName="/ppt/media/image148.jpg" ContentType="image/jpeg"/>
  <Override PartName="/ppt/notesSlides/notesSlide3.xml" ContentType="application/vnd.openxmlformats-officedocument.presentationml.notesSlide+xml"/>
  <Override PartName="/ppt/media/image156.jpg" ContentType="image/jpeg"/>
  <Override PartName="/ppt/notesSlides/notesSlide4.xml" ContentType="application/vnd.openxmlformats-officedocument.presentationml.notesSlide+xml"/>
  <Override PartName="/ppt/media/image158.jpg" ContentType="image/jpeg"/>
  <Override PartName="/ppt/media/image162.jpg" ContentType="image/jpeg"/>
  <Override PartName="/ppt/media/image164.jpg" ContentType="image/jpeg"/>
  <Override PartName="/ppt/media/image165.jpg" ContentType="image/jpeg"/>
  <Override PartName="/ppt/notesSlides/notesSlide5.xml" ContentType="application/vnd.openxmlformats-officedocument.presentationml.notesSlide+xml"/>
  <Override PartName="/ppt/media/image181.jpg" ContentType="image/jpeg"/>
  <Override PartName="/ppt/media/image182.jpg" ContentType="image/jpeg"/>
  <Override PartName="/ppt/media/image183.jpg" ContentType="image/jpeg"/>
  <Override PartName="/ppt/media/image184.jpg" ContentType="image/jpeg"/>
  <Override PartName="/ppt/media/image185.jpg" ContentType="image/jpeg"/>
  <Override PartName="/ppt/media/image187.jpg" ContentType="image/jpeg"/>
  <Override PartName="/ppt/media/image190.jpg" ContentType="image/jpeg"/>
  <Override PartName="/ppt/media/image191.jpg" ContentType="image/jpeg"/>
  <Override PartName="/ppt/media/image194.jpg" ContentType="image/png"/>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38"/>
  </p:notesMasterIdLst>
  <p:sldIdLst>
    <p:sldId id="257" r:id="rId3"/>
    <p:sldId id="258" r:id="rId4"/>
    <p:sldId id="259" r:id="rId5"/>
    <p:sldId id="294" r:id="rId6"/>
    <p:sldId id="295" r:id="rId7"/>
    <p:sldId id="296" r:id="rId8"/>
    <p:sldId id="297" r:id="rId9"/>
    <p:sldId id="298" r:id="rId10"/>
    <p:sldId id="256" r:id="rId11"/>
    <p:sldId id="267" r:id="rId12"/>
    <p:sldId id="291" r:id="rId13"/>
    <p:sldId id="268" r:id="rId14"/>
    <p:sldId id="270" r:id="rId15"/>
    <p:sldId id="299" r:id="rId16"/>
    <p:sldId id="292" r:id="rId17"/>
    <p:sldId id="264" r:id="rId18"/>
    <p:sldId id="265" r:id="rId19"/>
    <p:sldId id="266" r:id="rId20"/>
    <p:sldId id="271" r:id="rId21"/>
    <p:sldId id="272" r:id="rId22"/>
    <p:sldId id="275" r:id="rId23"/>
    <p:sldId id="276" r:id="rId24"/>
    <p:sldId id="277" r:id="rId25"/>
    <p:sldId id="279" r:id="rId26"/>
    <p:sldId id="280" r:id="rId27"/>
    <p:sldId id="281" r:id="rId28"/>
    <p:sldId id="282" r:id="rId29"/>
    <p:sldId id="283" r:id="rId30"/>
    <p:sldId id="289" r:id="rId31"/>
    <p:sldId id="293" r:id="rId32"/>
    <p:sldId id="285" r:id="rId33"/>
    <p:sldId id="288" r:id="rId34"/>
    <p:sldId id="286" r:id="rId35"/>
    <p:sldId id="287" r:id="rId36"/>
    <p:sldId id="290" r:id="rId3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2" autoAdjust="0"/>
    <p:restoredTop sz="94660"/>
  </p:normalViewPr>
  <p:slideViewPr>
    <p:cSldViewPr>
      <p:cViewPr>
        <p:scale>
          <a:sx n="91" d="100"/>
          <a:sy n="91" d="100"/>
        </p:scale>
        <p:origin x="-1181" y="1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microsoft.com/office/2015/10/relationships/revisionInfo" Target="revisionInfo.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_____Microsoft_Excel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oleObject" Target="file:///D:\NIS\&#1087;&#1086;&#1083;&#1080;&#1075;&#1088;&#1072;&#1092;&#1080;&#1103;\&#1055;&#1088;&#1077;&#1079;&#1077;&#1085;&#1090;&#1072;&#1094;&#1080;&#1103;\Book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1"/>
    </mc:Choice>
    <mc:Fallback>
      <c:style val="1"/>
    </mc:Fallback>
  </mc:AlternateContent>
  <c:chart>
    <c:title>
      <c:tx>
        <c:rich>
          <a:bodyPr rot="0" spcFirstLastPara="1" vertOverflow="ellipsis" vert="horz" wrap="square" anchor="ctr" anchorCtr="1"/>
          <a:lstStyle/>
          <a:p>
            <a:pPr>
              <a:defRPr sz="1400" b="0" i="0" u="none" strike="noStrike" kern="1200" spc="0" baseline="0">
                <a:solidFill>
                  <a:schemeClr val="bg1">
                    <a:lumMod val="65000"/>
                    <a:lumOff val="35000"/>
                  </a:schemeClr>
                </a:solidFill>
                <a:latin typeface="Arial" panose="020B0604020202020204" pitchFamily="34" charset="0"/>
                <a:ea typeface="+mn-ea"/>
                <a:cs typeface="Arial" panose="020B0604020202020204" pitchFamily="34" charset="0"/>
              </a:defRPr>
            </a:pPr>
            <a:r>
              <a:rPr lang="en-US" sz="1200" dirty="0">
                <a:solidFill>
                  <a:schemeClr val="bg1">
                    <a:lumMod val="65000"/>
                    <a:lumOff val="35000"/>
                  </a:schemeClr>
                </a:solidFill>
                <a:latin typeface="Arial" panose="020B0604020202020204" pitchFamily="34" charset="0"/>
                <a:cs typeface="Arial" panose="020B0604020202020204" pitchFamily="34" charset="0"/>
              </a:rPr>
              <a:t>SALES STRUCTURE</a:t>
            </a:r>
          </a:p>
        </c:rich>
      </c:tx>
      <c:layout/>
      <c:overlay val="0"/>
      <c:spPr>
        <a:noFill/>
        <a:ln>
          <a:noFill/>
        </a:ln>
        <a:effectLst/>
      </c:spPr>
    </c:title>
    <c:autoTitleDeleted val="0"/>
    <c:view3D>
      <c:rotX val="30"/>
      <c:rotY val="0"/>
      <c:depthPercent val="100"/>
      <c:rAngAx val="0"/>
      <c:perspective val="3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Sales</c:v>
                </c:pt>
              </c:strCache>
            </c:strRef>
          </c:tx>
          <c:dPt>
            <c:idx val="0"/>
            <c:bubble3D val="0"/>
            <c:spPr>
              <a:solidFill>
                <a:schemeClr val="dk1">
                  <a:tint val="88500"/>
                </a:schemeClr>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1-F7A0-4566-AD15-BCEA832AAFE2}"/>
              </c:ext>
            </c:extLst>
          </c:dPt>
          <c:dPt>
            <c:idx val="1"/>
            <c:bubble3D val="0"/>
            <c:spPr>
              <a:solidFill>
                <a:schemeClr val="dk1">
                  <a:tint val="55000"/>
                </a:schemeClr>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3-F7A0-4566-AD15-BCEA832AAFE2}"/>
              </c:ext>
            </c:extLst>
          </c:dPt>
          <c:dPt>
            <c:idx val="2"/>
            <c:bubble3D val="0"/>
            <c:spPr>
              <a:solidFill>
                <a:schemeClr val="dk1">
                  <a:tint val="75000"/>
                </a:schemeClr>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5-F7A0-4566-AD15-BCEA832AAFE2}"/>
              </c:ext>
            </c:extLst>
          </c:dPt>
          <c:dPt>
            <c:idx val="3"/>
            <c:bubble3D val="0"/>
            <c:spPr>
              <a:solidFill>
                <a:schemeClr val="dk1">
                  <a:tint val="98500"/>
                </a:schemeClr>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7-F7A0-4566-AD15-BCEA832AAFE2}"/>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ru-RU"/>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Sheet1!$A$2:$A$5</c:f>
              <c:strCache>
                <c:ptCount val="4"/>
                <c:pt idx="0">
                  <c:v>SMARTPHONES</c:v>
                </c:pt>
                <c:pt idx="1">
                  <c:v>SMART DEVICES</c:v>
                </c:pt>
                <c:pt idx="2">
                  <c:v>ACCESSORIES</c:v>
                </c:pt>
                <c:pt idx="3">
                  <c:v>AFTERSALE</c:v>
                </c:pt>
              </c:strCache>
            </c:strRef>
          </c:cat>
          <c:val>
            <c:numRef>
              <c:f>Sheet1!$B$2:$B$5</c:f>
              <c:numCache>
                <c:formatCode>0%</c:formatCode>
                <c:ptCount val="4"/>
                <c:pt idx="0">
                  <c:v>0.45</c:v>
                </c:pt>
                <c:pt idx="1">
                  <c:v>0.35</c:v>
                </c:pt>
                <c:pt idx="2">
                  <c:v>0.15</c:v>
                </c:pt>
                <c:pt idx="3">
                  <c:v>0.05</c:v>
                </c:pt>
              </c:numCache>
            </c:numRef>
          </c:val>
          <c:extLst xmlns:c16r2="http://schemas.microsoft.com/office/drawing/2015/06/chart">
            <c:ext xmlns:c16="http://schemas.microsoft.com/office/drawing/2014/chart" uri="{C3380CC4-5D6E-409C-BE32-E72D297353CC}">
              <c16:uniqueId val="{00000000-7EBD-4194-B5E3-0AFCE391D08E}"/>
            </c:ext>
          </c:extLst>
        </c:ser>
        <c:dLbls>
          <c:showLegendKey val="0"/>
          <c:showVal val="0"/>
          <c:showCatName val="0"/>
          <c:showSerName val="0"/>
          <c:showPercent val="0"/>
          <c:showBubbleSize val="0"/>
          <c:showLeaderLines val="1"/>
        </c:dLbls>
      </c:pie3D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00" b="0" i="0" u="none" strike="noStrike" kern="1200" baseline="0">
              <a:solidFill>
                <a:schemeClr val="bg1">
                  <a:lumMod val="65000"/>
                  <a:lumOff val="35000"/>
                </a:schemeClr>
              </a:solidFill>
              <a:latin typeface="Arial" panose="020B0604020202020204" pitchFamily="34" charset="0"/>
              <a:ea typeface="+mn-ea"/>
              <a:cs typeface="Arial" panose="020B0604020202020204" pitchFamily="34" charset="0"/>
            </a:defRPr>
          </a:pPr>
          <a:endParaRPr lang="ru-RU"/>
        </a:p>
      </c:txPr>
    </c:legend>
    <c:plotVisOnly val="1"/>
    <c:dispBlanksAs val="gap"/>
    <c:showDLblsOverMax val="0"/>
  </c:chart>
  <c:spPr>
    <a:noFill/>
    <a:ln>
      <a:noFill/>
    </a:ln>
    <a:effectLst/>
  </c:spPr>
  <c:txPr>
    <a:bodyPr/>
    <a:lstStyle/>
    <a:p>
      <a:pPr>
        <a:defRPr/>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1"/>
    <c:plotArea>
      <c:layout/>
      <c:barChart>
        <c:barDir val="bar"/>
        <c:grouping val="clustered"/>
        <c:varyColors val="0"/>
        <c:ser>
          <c:idx val="0"/>
          <c:order val="0"/>
          <c:spPr>
            <a:gradFill rotWithShape="1">
              <a:gsLst>
                <a:gs pos="20000">
                  <a:schemeClr val="dk1">
                    <a:tint val="88500"/>
                    <a:tint val="9000"/>
                  </a:schemeClr>
                </a:gs>
                <a:gs pos="100000">
                  <a:schemeClr val="dk1">
                    <a:tint val="88500"/>
                    <a:tint val="70000"/>
                    <a:satMod val="100000"/>
                  </a:schemeClr>
                </a:gs>
              </a:gsLst>
              <a:path path="circle">
                <a:fillToRect l="-15000" t="-15000" r="115000" b="115000"/>
              </a:path>
            </a:gradFill>
            <a:ln w="9525" cap="flat" cmpd="sng" algn="ctr">
              <a:solidFill>
                <a:schemeClr val="dk1">
                  <a:tint val="88500"/>
                  <a:shade val="95000"/>
                </a:schemeClr>
              </a:solidFill>
              <a:round/>
            </a:ln>
            <a:effectLst>
              <a:outerShdw blurRad="130000" dist="101600" dir="2700000" algn="tl"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lumMod val="65000"/>
                        <a:lumOff val="35000"/>
                      </a:schemeClr>
                    </a:solidFill>
                    <a:latin typeface="Arial" panose="020B0604020202020204" pitchFamily="34" charset="0"/>
                    <a:ea typeface="+mn-ea"/>
                    <a:cs typeface="Arial" panose="020B0604020202020204" pitchFamily="34" charset="0"/>
                  </a:defRPr>
                </a:pPr>
                <a:endParaRPr lang="ru-RU"/>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Sheet2!$A$2:$A$5</c:f>
              <c:strCache>
                <c:ptCount val="4"/>
                <c:pt idx="0">
                  <c:v>RETAIL</c:v>
                </c:pt>
                <c:pt idx="1">
                  <c:v>ONLINE</c:v>
                </c:pt>
                <c:pt idx="2">
                  <c:v>WHOLESALE</c:v>
                </c:pt>
                <c:pt idx="3">
                  <c:v>B2B</c:v>
                </c:pt>
              </c:strCache>
            </c:strRef>
          </c:cat>
          <c:val>
            <c:numRef>
              <c:f>Sheet2!$B$2:$B$5</c:f>
              <c:numCache>
                <c:formatCode>0%</c:formatCode>
                <c:ptCount val="4"/>
                <c:pt idx="0">
                  <c:v>0.45</c:v>
                </c:pt>
                <c:pt idx="1">
                  <c:v>0.2</c:v>
                </c:pt>
                <c:pt idx="2">
                  <c:v>0.5</c:v>
                </c:pt>
                <c:pt idx="3">
                  <c:v>0.1</c:v>
                </c:pt>
              </c:numCache>
            </c:numRef>
          </c:val>
          <c:extLst xmlns:c16r2="http://schemas.microsoft.com/office/drawing/2015/06/chart">
            <c:ext xmlns:c16="http://schemas.microsoft.com/office/drawing/2014/chart" uri="{C3380CC4-5D6E-409C-BE32-E72D297353CC}">
              <c16:uniqueId val="{00000000-72D3-4F03-9148-17F56BA796AB}"/>
            </c:ext>
          </c:extLst>
        </c:ser>
        <c:dLbls>
          <c:showLegendKey val="0"/>
          <c:showVal val="0"/>
          <c:showCatName val="0"/>
          <c:showSerName val="0"/>
          <c:showPercent val="0"/>
          <c:showBubbleSize val="0"/>
        </c:dLbls>
        <c:gapWidth val="100"/>
        <c:axId val="164242560"/>
        <c:axId val="164214656"/>
      </c:barChart>
      <c:valAx>
        <c:axId val="164214656"/>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ru-RU"/>
          </a:p>
        </c:txPr>
        <c:crossAx val="164242560"/>
        <c:crosses val="autoZero"/>
        <c:crossBetween val="between"/>
      </c:valAx>
      <c:catAx>
        <c:axId val="16424256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1">
                    <a:lumMod val="65000"/>
                    <a:lumOff val="35000"/>
                  </a:schemeClr>
                </a:solidFill>
                <a:latin typeface="Arial" panose="020B0604020202020204" pitchFamily="34" charset="0"/>
                <a:ea typeface="+mn-ea"/>
                <a:cs typeface="Arial" panose="020B0604020202020204" pitchFamily="34" charset="0"/>
              </a:defRPr>
            </a:pPr>
            <a:endParaRPr lang="ru-RU"/>
          </a:p>
        </c:txPr>
        <c:crossAx val="164214656"/>
        <c:crosses val="autoZero"/>
        <c:auto val="1"/>
        <c:lblAlgn val="ctr"/>
        <c:lblOffset val="100"/>
        <c:noMultiLvlLbl val="0"/>
      </c:catAx>
      <c:spPr>
        <a:noFill/>
        <a:ln>
          <a:noFill/>
        </a:ln>
        <a:effectLst/>
      </c:spPr>
    </c:plotArea>
    <c:plotVisOnly val="1"/>
    <c:dispBlanksAs val="gap"/>
    <c:showDLblsOverMax val="0"/>
  </c:chart>
  <c:spPr>
    <a:noFill/>
    <a:ln>
      <a:noFill/>
    </a:ln>
    <a:effectLst/>
  </c:spPr>
  <c:txPr>
    <a:bodyPr/>
    <a:lstStyle/>
    <a:p>
      <a:pPr>
        <a:defRPr/>
      </a:pPr>
      <a:endParaRPr lang="ru-RU"/>
    </a:p>
  </c:txPr>
  <c:externalData r:id="rId1">
    <c:autoUpdate val="0"/>
  </c:externalData>
</c:chartSpace>
</file>

<file path=ppt/charts/colors1.xml><?xml version="1.0" encoding="utf-8"?>
<cs:colorStyle xmlns:cs="http://schemas.microsoft.com/office/drawing/2012/chartStyle" xmlns:a="http://schemas.openxmlformats.org/drawingml/2006/main" meth="cycle" id="20">
  <a:schemeClr val="dk1"/>
  <cs:variation>
    <a:tint val="88500"/>
  </cs:variation>
  <cs:variation>
    <a:tint val="55000"/>
  </cs:variation>
  <cs:variation>
    <a:tint val="75000"/>
  </cs:variation>
  <cs:variation>
    <a:tint val="98500"/>
  </cs:variation>
  <cs:variation>
    <a:tint val="30000"/>
  </cs:variation>
  <cs:variation>
    <a:tint val="60000"/>
  </cs:variation>
  <cs:variation>
    <a:tint val="80000"/>
  </cs:variation>
</cs:colorStyle>
</file>

<file path=ppt/charts/colors2.xml><?xml version="1.0" encoding="utf-8"?>
<cs:colorStyle xmlns:cs="http://schemas.microsoft.com/office/drawing/2012/chartStyle" xmlns:a="http://schemas.openxmlformats.org/drawingml/2006/main" meth="cycle" id="20">
  <a:schemeClr val="dk1"/>
  <cs:variation>
    <a:tint val="88500"/>
  </cs:variation>
  <cs:variation>
    <a:tint val="55000"/>
  </cs:variation>
  <cs:variation>
    <a:tint val="75000"/>
  </cs:variation>
  <cs:variation>
    <a:tint val="98500"/>
  </cs:variation>
  <cs:variation>
    <a:tint val="30000"/>
  </cs:variation>
  <cs:variation>
    <a:tint val="60000"/>
  </cs:variation>
  <cs:variation>
    <a:tint val="8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9">
  <cs:axisTitle>
    <cs:lnRef idx="0"/>
    <cs:fillRef idx="0"/>
    <cs:effectRef idx="0"/>
    <cs:fontRef idx="minor">
      <a:schemeClr val="tx1">
        <a:lumMod val="50000"/>
        <a:lumOff val="50000"/>
      </a:schemeClr>
    </cs:fontRef>
    <cs:defRPr sz="1197"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862"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038E62-BAD8-4CA3-B8D2-1779AD916887}" type="datetimeFigureOut">
              <a:rPr lang="ru-RU" smtClean="0"/>
              <a:t>20.06.2017</a:t>
            </a:fld>
            <a:endParaRPr lang="ru-R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F531BA-5E71-4854-A18F-8826BD9EF6C7}" type="slidenum">
              <a:rPr lang="ru-RU" smtClean="0"/>
              <a:t>‹#›</a:t>
            </a:fld>
            <a:endParaRPr lang="ru-RU"/>
          </a:p>
        </p:txBody>
      </p:sp>
    </p:spTree>
    <p:extLst>
      <p:ext uri="{BB962C8B-B14F-4D97-AF65-F5344CB8AC3E}">
        <p14:creationId xmlns:p14="http://schemas.microsoft.com/office/powerpoint/2010/main" val="11110908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10"/>
          </p:nvPr>
        </p:nvSpPr>
        <p:spPr/>
        <p:txBody>
          <a:bodyPr/>
          <a:lstStyle/>
          <a:p>
            <a:fld id="{CCF531BA-5E71-4854-A18F-8826BD9EF6C7}" type="slidenum">
              <a:rPr lang="ru-RU" smtClean="0"/>
              <a:t>9</a:t>
            </a:fld>
            <a:endParaRPr lang="ru-RU"/>
          </a:p>
        </p:txBody>
      </p:sp>
    </p:spTree>
    <p:extLst>
      <p:ext uri="{BB962C8B-B14F-4D97-AF65-F5344CB8AC3E}">
        <p14:creationId xmlns:p14="http://schemas.microsoft.com/office/powerpoint/2010/main" val="37021794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2793571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028950" y="857250"/>
            <a:ext cx="3086100" cy="2314575"/>
          </a:xfrm>
          <a:prstGeom prst="rect">
            <a:avLst/>
          </a:prstGeom>
          <a:noFill/>
          <a:ln w="12700">
            <a:solidFill>
              <a:prstClr val="black"/>
            </a:solidFill>
          </a:ln>
        </p:spPr>
      </p:sp>
      <p:sp>
        <p:nvSpPr>
          <p:cNvPr id="3" name="Заметки 2"/>
          <p:cNvSpPr>
            <a:spLocks noGrp="1"/>
          </p:cNvSpPr>
          <p:nvPr>
            <p:ph type="body" idx="1"/>
          </p:nvPr>
        </p:nvSpPr>
        <p:spPr>
          <a:xfrm>
            <a:off x="914400" y="3300413"/>
            <a:ext cx="7315200" cy="2700337"/>
          </a:xfrm>
          <a:prstGeom prst="rect">
            <a:avLst/>
          </a:prstGeom>
        </p:spPr>
        <p:txBody>
          <a:bodyPr/>
          <a:lstStyle/>
          <a:p>
            <a:endParaRPr lang="uk-UA" dirty="0"/>
          </a:p>
        </p:txBody>
      </p:sp>
    </p:spTree>
    <p:extLst>
      <p:ext uri="{BB962C8B-B14F-4D97-AF65-F5344CB8AC3E}">
        <p14:creationId xmlns:p14="http://schemas.microsoft.com/office/powerpoint/2010/main" val="11998529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028950" y="857250"/>
            <a:ext cx="3086100" cy="2314575"/>
          </a:xfrm>
          <a:prstGeom prst="rect">
            <a:avLst/>
          </a:prstGeom>
          <a:noFill/>
          <a:ln w="12700">
            <a:solidFill>
              <a:prstClr val="black"/>
            </a:solidFill>
          </a:ln>
        </p:spPr>
      </p:sp>
      <p:sp>
        <p:nvSpPr>
          <p:cNvPr id="3" name="Заметки 2"/>
          <p:cNvSpPr>
            <a:spLocks noGrp="1"/>
          </p:cNvSpPr>
          <p:nvPr>
            <p:ph type="body" idx="1"/>
          </p:nvPr>
        </p:nvSpPr>
        <p:spPr>
          <a:xfrm>
            <a:off x="914400" y="3300413"/>
            <a:ext cx="7315200" cy="2700337"/>
          </a:xfrm>
          <a:prstGeom prst="rect">
            <a:avLst/>
          </a:prstGeom>
        </p:spPr>
        <p:txBody>
          <a:bodyPr/>
          <a:lstStyle/>
          <a:p>
            <a:endParaRPr lang="uk-UA" dirty="0"/>
          </a:p>
        </p:txBody>
      </p:sp>
    </p:spTree>
    <p:extLst>
      <p:ext uri="{BB962C8B-B14F-4D97-AF65-F5344CB8AC3E}">
        <p14:creationId xmlns:p14="http://schemas.microsoft.com/office/powerpoint/2010/main" val="30801931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028950" y="857250"/>
            <a:ext cx="3086100" cy="2314575"/>
          </a:xfrm>
          <a:prstGeom prst="rect">
            <a:avLst/>
          </a:prstGeom>
          <a:noFill/>
          <a:ln w="12700">
            <a:solidFill>
              <a:prstClr val="black"/>
            </a:solidFill>
          </a:ln>
        </p:spPr>
      </p:sp>
      <p:sp>
        <p:nvSpPr>
          <p:cNvPr id="3" name="Заметки 2"/>
          <p:cNvSpPr>
            <a:spLocks noGrp="1"/>
          </p:cNvSpPr>
          <p:nvPr>
            <p:ph type="body" idx="1"/>
          </p:nvPr>
        </p:nvSpPr>
        <p:spPr>
          <a:xfrm>
            <a:off x="914400" y="3300413"/>
            <a:ext cx="7315200" cy="2700337"/>
          </a:xfrm>
          <a:prstGeom prst="rect">
            <a:avLst/>
          </a:prstGeom>
        </p:spPr>
        <p:txBody>
          <a:bodyPr/>
          <a:lstStyle/>
          <a:p>
            <a:endParaRPr lang="uk-UA" dirty="0"/>
          </a:p>
        </p:txBody>
      </p:sp>
    </p:spTree>
    <p:extLst>
      <p:ext uri="{BB962C8B-B14F-4D97-AF65-F5344CB8AC3E}">
        <p14:creationId xmlns:p14="http://schemas.microsoft.com/office/powerpoint/2010/main" val="7142321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a:t>Образец заголовка</a:t>
            </a:r>
            <a:endParaRPr kumimoji="0" lang="en-US"/>
          </a:p>
        </p:txBody>
      </p:sp>
      <p:sp>
        <p:nvSpPr>
          <p:cNvPr id="28" name="Дата 27"/>
          <p:cNvSpPr>
            <a:spLocks noGrp="1"/>
          </p:cNvSpPr>
          <p:nvPr>
            <p:ph type="dt" sz="half" idx="10"/>
          </p:nvPr>
        </p:nvSpPr>
        <p:spPr/>
        <p:txBody>
          <a:bodyPr/>
          <a:lstStyle/>
          <a:p>
            <a:fld id="{DD71770B-B950-4721-AA23-FBE7B81A466E}" type="datetimeFigureOut">
              <a:rPr lang="ru-RU" smtClean="0"/>
              <a:t>20.06.2017</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380E4830-0DB5-4C6C-9ABF-C8072CB8826F}" type="slidenum">
              <a:rPr lang="ru-RU" smtClean="0"/>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Tree>
  </p:cSld>
  <p:clrMapOvr>
    <a:masterClrMapping/>
  </p:clrMapOvr>
  <p:transition advClick="0" advTm="10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DD71770B-B950-4721-AA23-FBE7B81A466E}" type="datetimeFigureOut">
              <a:rPr lang="ru-RU" smtClean="0"/>
              <a:t>20.06.2017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80E4830-0DB5-4C6C-9ABF-C8072CB8826F}" type="slidenum">
              <a:rPr lang="ru-RU" smtClean="0"/>
              <a:t>‹#›</a:t>
            </a:fld>
            <a:endParaRPr lang="ru-RU"/>
          </a:p>
        </p:txBody>
      </p:sp>
    </p:spTree>
  </p:cSld>
  <p:clrMapOvr>
    <a:masterClrMapping/>
  </p:clrMapOvr>
  <p:transition advClick="0" advTm="10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Дата 3"/>
          <p:cNvSpPr>
            <a:spLocks noGrp="1"/>
          </p:cNvSpPr>
          <p:nvPr>
            <p:ph type="dt" sz="half" idx="10"/>
          </p:nvPr>
        </p:nvSpPr>
        <p:spPr/>
        <p:txBody>
          <a:bodyPr/>
          <a:lstStyle/>
          <a:p>
            <a:fld id="{DD71770B-B950-4721-AA23-FBE7B81A466E}" type="datetimeFigureOut">
              <a:rPr lang="ru-RU" smtClean="0"/>
              <a:t>20.06.2017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7924800" y="6416675"/>
            <a:ext cx="762000" cy="365125"/>
          </a:xfrm>
        </p:spPr>
        <p:txBody>
          <a:bodyPr/>
          <a:lstStyle/>
          <a:p>
            <a:fld id="{380E4830-0DB5-4C6C-9ABF-C8072CB8826F}" type="slidenum">
              <a:rPr lang="ru-RU" smtClean="0"/>
              <a:t>‹#›</a:t>
            </a:fld>
            <a:endParaRPr lang="ru-RU"/>
          </a:p>
        </p:txBody>
      </p:sp>
    </p:spTree>
  </p:cSld>
  <p:clrMapOvr>
    <a:masterClrMapping/>
  </p:clrMapOvr>
  <p:transition advClick="0" advTm="10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DD71770B-B950-4721-AA23-FBE7B81A466E}" type="datetimeFigureOut">
              <a:rPr lang="ru-RU" smtClean="0"/>
              <a:t>20.06.2017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80E4830-0DB5-4C6C-9ABF-C8072CB8826F}" type="slidenum">
              <a:rPr lang="ru-RU" smtClean="0"/>
              <a:t>‹#›</a:t>
            </a:fld>
            <a:endParaRPr lang="ru-RU"/>
          </a:p>
        </p:txBody>
      </p:sp>
    </p:spTree>
  </p:cSld>
  <p:clrMapOvr>
    <a:masterClrMapping/>
  </p:clrMapOvr>
  <p:transition advClick="0" advTm="10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Дата 6"/>
          <p:cNvSpPr>
            <a:spLocks noGrp="1"/>
          </p:cNvSpPr>
          <p:nvPr>
            <p:ph type="dt" sz="half" idx="10"/>
          </p:nvPr>
        </p:nvSpPr>
        <p:spPr/>
        <p:txBody>
          <a:bodyPr/>
          <a:lstStyle/>
          <a:p>
            <a:fld id="{DD71770B-B950-4721-AA23-FBE7B81A466E}" type="datetimeFigureOut">
              <a:rPr lang="ru-RU" smtClean="0"/>
              <a:t>20.06.2017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80E4830-0DB5-4C6C-9ABF-C8072CB8826F}" type="slidenum">
              <a:rPr lang="ru-RU" smtClean="0"/>
              <a:t>‹#›</a:t>
            </a:fld>
            <a:endParaRPr lang="ru-RU"/>
          </a:p>
        </p:txBody>
      </p:sp>
    </p:spTree>
  </p:cSld>
  <p:clrMapOvr>
    <a:masterClrMapping/>
  </p:clrMapOvr>
  <p:transition advClick="0" advTm="10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Дата 2"/>
          <p:cNvSpPr>
            <a:spLocks noGrp="1"/>
          </p:cNvSpPr>
          <p:nvPr>
            <p:ph type="dt" sz="half" idx="10"/>
          </p:nvPr>
        </p:nvSpPr>
        <p:spPr/>
        <p:txBody>
          <a:bodyPr/>
          <a:lstStyle/>
          <a:p>
            <a:fld id="{DD71770B-B950-4721-AA23-FBE7B81A466E}" type="datetimeFigureOut">
              <a:rPr lang="ru-RU" smtClean="0"/>
              <a:t>20.06.2017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80E4830-0DB5-4C6C-9ABF-C8072CB8826F}" type="slidenum">
              <a:rPr lang="ru-RU" smtClean="0"/>
              <a:t>‹#›</a:t>
            </a:fld>
            <a:endParaRPr lang="ru-RU"/>
          </a:p>
        </p:txBody>
      </p:sp>
    </p:spTree>
  </p:cSld>
  <p:clrMapOvr>
    <a:masterClrMapping/>
  </p:clrMapOvr>
  <p:transition advClick="0" advTm="10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D71770B-B950-4721-AA23-FBE7B81A466E}" type="datetimeFigureOut">
              <a:rPr lang="ru-RU" smtClean="0"/>
              <a:t>20.06.2017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80E4830-0DB5-4C6C-9ABF-C8072CB8826F}" type="slidenum">
              <a:rPr lang="ru-RU" smtClean="0"/>
              <a:t>‹#›</a:t>
            </a:fld>
            <a:endParaRPr lang="ru-RU"/>
          </a:p>
        </p:txBody>
      </p:sp>
    </p:spTree>
  </p:cSld>
  <p:clrMapOvr>
    <a:masterClrMapping/>
  </p:clrMapOvr>
  <p:transition advClick="0" advTm="10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DD71770B-B950-4721-AA23-FBE7B81A466E}" type="datetimeFigureOut">
              <a:rPr lang="ru-RU" smtClean="0"/>
              <a:t>20.06.2017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80E4830-0DB5-4C6C-9ABF-C8072CB8826F}" type="slidenum">
              <a:rPr lang="ru-RU" smtClean="0"/>
              <a:t>‹#›</a:t>
            </a:fld>
            <a:endParaRPr lang="ru-RU"/>
          </a:p>
        </p:txBody>
      </p:sp>
    </p:spTree>
  </p:cSld>
  <p:clrMapOvr>
    <a:masterClrMapping/>
  </p:clrMapOvr>
  <p:transition advClick="0" advTm="10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Дата 4"/>
          <p:cNvSpPr>
            <a:spLocks noGrp="1"/>
          </p:cNvSpPr>
          <p:nvPr>
            <p:ph type="dt" sz="half" idx="10"/>
          </p:nvPr>
        </p:nvSpPr>
        <p:spPr/>
        <p:txBody>
          <a:bodyPr/>
          <a:lstStyle/>
          <a:p>
            <a:fld id="{DD71770B-B950-4721-AA23-FBE7B81A466E}" type="datetimeFigureOut">
              <a:rPr lang="ru-RU" smtClean="0"/>
              <a:t>20.06.2017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80E4830-0DB5-4C6C-9ABF-C8072CB8826F}" type="slidenum">
              <a:rPr lang="ru-RU" smtClean="0"/>
              <a:t>‹#›</a:t>
            </a:fld>
            <a:endParaRPr lang="ru-RU"/>
          </a:p>
        </p:txBody>
      </p:sp>
    </p:spTree>
  </p:cSld>
  <p:clrMapOvr>
    <a:masterClrMapping/>
  </p:clrMapOvr>
  <p:transition advClick="0" advTm="10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DD71770B-B950-4721-AA23-FBE7B81A466E}" type="datetimeFigureOut">
              <a:rPr lang="ru-RU" smtClean="0"/>
              <a:t>20.06.2017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80E4830-0DB5-4C6C-9ABF-C8072CB8826F}" type="slidenum">
              <a:rPr lang="ru-RU" smtClean="0"/>
              <a:t>‹#›</a:t>
            </a:fld>
            <a:endParaRPr lang="ru-RU"/>
          </a:p>
        </p:txBody>
      </p:sp>
    </p:spTree>
  </p:cSld>
  <p:clrMapOvr>
    <a:masterClrMapping/>
  </p:clrMapOvr>
  <p:transition advClick="0" advTm="10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DD71770B-B950-4721-AA23-FBE7B81A466E}" type="datetimeFigureOut">
              <a:rPr lang="ru-RU" smtClean="0"/>
              <a:t>20.06.2017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80E4830-0DB5-4C6C-9ABF-C8072CB8826F}" type="slidenum">
              <a:rPr lang="ru-RU" smtClean="0"/>
              <a:t>‹#›</a:t>
            </a:fld>
            <a:endParaRPr lang="ru-RU"/>
          </a:p>
        </p:txBody>
      </p:sp>
    </p:spTree>
  </p:cSld>
  <p:clrMapOvr>
    <a:masterClrMapping/>
  </p:clrMapOvr>
  <p:transition advClick="0" advTm="10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cSld name="Blank">
    <p:spTree>
      <p:nvGrpSpPr>
        <p:cNvPr id="1" name=""/>
        <p:cNvGrpSpPr/>
        <p:nvPr/>
      </p:nvGrpSpPr>
      <p:grpSpPr>
        <a:xfrm>
          <a:off x="0" y="0"/>
          <a:ext cx="0" cy="0"/>
          <a:chOff x="0" y="0"/>
          <a:chExt cx="0" cy="0"/>
        </a:xfrm>
      </p:grpSpPr>
      <p:sp>
        <p:nvSpPr>
          <p:cNvPr id="16" name="bk object 16"/>
          <p:cNvSpPr/>
          <p:nvPr/>
        </p:nvSpPr>
        <p:spPr>
          <a:xfrm>
            <a:off x="0" y="0"/>
            <a:ext cx="9144000" cy="6858000"/>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129539" y="119380"/>
            <a:ext cx="3525520" cy="2649219"/>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144779" y="101600"/>
            <a:ext cx="2974340" cy="2377440"/>
          </a:xfrm>
          <a:prstGeom prst="rect">
            <a:avLst/>
          </a:prstGeom>
          <a:blipFill>
            <a:blip r:embed="rId4"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6/20/2017</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24178231"/>
      </p:ext>
    </p:extLst>
  </p:cSld>
  <p:clrMapOvr>
    <a:masterClrMapping/>
  </p:clrMapOvr>
  <mc:AlternateContent xmlns:mc="http://schemas.openxmlformats.org/markup-compatibility/2006" xmlns:p14="http://schemas.microsoft.com/office/powerpoint/2010/main">
    <mc:Choice Requires="p14">
      <p:transition spd="slow" p14:dur="1500" advTm="3000">
        <p14:window dir="vert"/>
      </p:transition>
    </mc:Choice>
    <mc:Fallback xmlns="">
      <p:transition spd="slow" advTm="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2125980"/>
            <a:ext cx="7772400" cy="1440179"/>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371600" y="3840480"/>
            <a:ext cx="6400799"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6/20/2017</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285443430"/>
      </p:ext>
    </p:extLst>
  </p:cSld>
  <p:clrMapOvr>
    <a:masterClrMapping/>
  </p:clrMapOvr>
  <mc:AlternateContent xmlns:mc="http://schemas.openxmlformats.org/markup-compatibility/2006" xmlns:p14="http://schemas.microsoft.com/office/powerpoint/2010/main">
    <mc:Choice Requires="p14">
      <p:transition spd="slow" p14:dur="1500" advTm="3000">
        <p14:window dir="vert"/>
      </p:transition>
    </mc:Choice>
    <mc:Fallback xmlns="">
      <p:transition spd="slow" advTm="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tx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6/20/2017</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019117620"/>
      </p:ext>
    </p:extLst>
  </p:cSld>
  <p:clrMapOvr>
    <a:masterClrMapping/>
  </p:clrMapOvr>
  <mc:AlternateContent xmlns:mc="http://schemas.openxmlformats.org/markup-compatibility/2006" xmlns:p14="http://schemas.microsoft.com/office/powerpoint/2010/main">
    <mc:Choice Requires="p14">
      <p:transition spd="slow" p14:dur="1500" advTm="3000">
        <p14:window dir="vert"/>
      </p:transition>
    </mc:Choice>
    <mc:Fallback xmlns="">
      <p:transition spd="slow" advTm="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Two Content">
    <p:spTree>
      <p:nvGrpSpPr>
        <p:cNvPr id="1" name=""/>
        <p:cNvGrpSpPr/>
        <p:nvPr/>
      </p:nvGrpSpPr>
      <p:grpSpPr>
        <a:xfrm>
          <a:off x="0" y="0"/>
          <a:ext cx="0" cy="0"/>
          <a:chOff x="0" y="0"/>
          <a:chExt cx="0" cy="0"/>
        </a:xfrm>
      </p:grpSpPr>
      <p:sp>
        <p:nvSpPr>
          <p:cNvPr id="16" name="bk object 16"/>
          <p:cNvSpPr/>
          <p:nvPr/>
        </p:nvSpPr>
        <p:spPr>
          <a:xfrm>
            <a:off x="0" y="0"/>
            <a:ext cx="9143999" cy="1508759"/>
          </a:xfrm>
          <a:prstGeom prst="rect">
            <a:avLst/>
          </a:prstGeom>
          <a:blipFill>
            <a:blip r:embed="rId2" cstate="print"/>
            <a:stretch>
              <a:fillRect/>
            </a:stretch>
          </a:blip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1800" b="1" i="0">
                <a:solidFill>
                  <a:schemeClr val="tx1"/>
                </a:solidFill>
                <a:latin typeface="Calibri"/>
                <a:cs typeface="Calibri"/>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145474" y="1909613"/>
            <a:ext cx="2688590" cy="3616960"/>
          </a:xfrm>
          <a:prstGeom prst="rect">
            <a:avLst/>
          </a:prstGeom>
        </p:spPr>
        <p:txBody>
          <a:bodyPr wrap="square" lIns="0" tIns="0" rIns="0" bIns="0">
            <a:spAutoFit/>
          </a:bodyPr>
          <a:lstStyle>
            <a:lvl1pPr>
              <a:defRPr sz="1400" b="0" i="0">
                <a:solidFill>
                  <a:schemeClr val="tx1"/>
                </a:solidFill>
                <a:latin typeface="Calibri"/>
                <a:cs typeface="Calibri"/>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6/20/2017</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131811481"/>
      </p:ext>
    </p:extLst>
  </p:cSld>
  <p:clrMapOvr>
    <a:masterClrMapping/>
  </p:clrMapOvr>
  <mc:AlternateContent xmlns:mc="http://schemas.openxmlformats.org/markup-compatibility/2006" xmlns:p14="http://schemas.microsoft.com/office/powerpoint/2010/main">
    <mc:Choice Requires="p14">
      <p:transition spd="slow" p14:dur="1500" advTm="3000">
        <p14:window dir="vert"/>
      </p:transition>
    </mc:Choice>
    <mc:Fallback xmlns="">
      <p:transition spd="slow" advTm="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tx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6/20/2017</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266257333"/>
      </p:ext>
    </p:extLst>
  </p:cSld>
  <p:clrMapOvr>
    <a:masterClrMapping/>
  </p:clrMapOvr>
  <mc:AlternateContent xmlns:mc="http://schemas.openxmlformats.org/markup-compatibility/2006" xmlns:p14="http://schemas.microsoft.com/office/powerpoint/2010/main">
    <mc:Choice Requires="p14">
      <p:transition spd="slow" p14:dur="1500" advTm="3000">
        <p14:window dir="vert"/>
      </p:transition>
    </mc:Choice>
    <mc:Fallback xmlns="">
      <p:transition spd="slow" advTm="3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Blank">
    <p:spTree>
      <p:nvGrpSpPr>
        <p:cNvPr id="1" name=""/>
        <p:cNvGrpSpPr/>
        <p:nvPr/>
      </p:nvGrpSpPr>
      <p:grpSpPr>
        <a:xfrm>
          <a:off x="0" y="0"/>
          <a:ext cx="0" cy="0"/>
          <a:chOff x="0" y="0"/>
          <a:chExt cx="0" cy="0"/>
        </a:xfrm>
      </p:grpSpPr>
      <p:sp>
        <p:nvSpPr>
          <p:cNvPr id="16" name="bk object 16"/>
          <p:cNvSpPr/>
          <p:nvPr/>
        </p:nvSpPr>
        <p:spPr>
          <a:xfrm>
            <a:off x="0" y="0"/>
            <a:ext cx="9144000" cy="6858000"/>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129539" y="119380"/>
            <a:ext cx="3525520" cy="2649219"/>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144779" y="101600"/>
            <a:ext cx="2974340" cy="2377440"/>
          </a:xfrm>
          <a:prstGeom prst="rect">
            <a:avLst/>
          </a:prstGeom>
          <a:blipFill>
            <a:blip r:embed="rId4"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6/20/2017</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585295890"/>
      </p:ext>
    </p:extLst>
  </p:cSld>
  <p:clrMapOvr>
    <a:masterClrMapping/>
  </p:clrMapOvr>
  <mc:AlternateContent xmlns:mc="http://schemas.openxmlformats.org/markup-compatibility/2006" xmlns:p14="http://schemas.microsoft.com/office/powerpoint/2010/main">
    <mc:Choice Requires="p14">
      <p:transition spd="slow" p14:dur="1500" advTm="3000">
        <p14:window dir="vert"/>
      </p:transition>
    </mc:Choice>
    <mc:Fallback xmlns="">
      <p:transition spd="slow" advTm="3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631555-F8B1-4D5F-8D08-D81AB72E2283}" type="datetimeFigureOut">
              <a:rPr lang="ru-RU" smtClean="0"/>
              <a:pPr/>
              <a:t>20.06.2017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84CA6C0-0BB0-4B3A-9262-16F01679D2BF}" type="slidenum">
              <a:rPr lang="ru-RU" smtClean="0"/>
              <a:pPr/>
              <a:t>‹#›</a:t>
            </a:fld>
            <a:endParaRPr lang="ru-RU"/>
          </a:p>
        </p:txBody>
      </p:sp>
    </p:spTree>
    <p:extLst>
      <p:ext uri="{BB962C8B-B14F-4D97-AF65-F5344CB8AC3E}">
        <p14:creationId xmlns:p14="http://schemas.microsoft.com/office/powerpoint/2010/main" val="849176598"/>
      </p:ext>
    </p:extLst>
  </p:cSld>
  <p:clrMapOvr>
    <a:masterClrMapping/>
  </p:clrMapOvr>
  <mc:AlternateContent xmlns:mc="http://schemas.openxmlformats.org/markup-compatibility/2006" xmlns:p14="http://schemas.microsoft.com/office/powerpoint/2010/main">
    <mc:Choice Requires="p14">
      <p:transition spd="slow" p14:dur="1500" advTm="3000">
        <p14:window dir="vert"/>
      </p:transition>
    </mc:Choice>
    <mc:Fallback xmlns="">
      <p:transition spd="slow" advTm="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a:gradFill>
        <a:effectLst/>
      </p:bgPr>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DD71770B-B950-4721-AA23-FBE7B81A466E}" type="datetimeFigureOut">
              <a:rPr lang="ru-RU" smtClean="0"/>
              <a:t>20.06.2017</a:t>
            </a:fld>
            <a:endParaRPr lang="ru-RU"/>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380E4830-0DB5-4C6C-9ABF-C8072CB8826F}"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advClick="0" advTm="10000">
    <p:fade/>
  </p:transition>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older 2"/>
          <p:cNvSpPr>
            <a:spLocks noGrp="1"/>
          </p:cNvSpPr>
          <p:nvPr>
            <p:ph type="title"/>
          </p:nvPr>
        </p:nvSpPr>
        <p:spPr>
          <a:xfrm>
            <a:off x="279068" y="370587"/>
            <a:ext cx="8585862" cy="254000"/>
          </a:xfrm>
          <a:prstGeom prst="rect">
            <a:avLst/>
          </a:prstGeom>
        </p:spPr>
        <p:txBody>
          <a:bodyPr wrap="square" lIns="0" tIns="0" rIns="0" bIns="0">
            <a:spAutoFit/>
          </a:bodyPr>
          <a:lstStyle>
            <a:lvl1pPr>
              <a:defRPr sz="1800" b="1" i="0">
                <a:solidFill>
                  <a:schemeClr val="tx1"/>
                </a:solidFill>
                <a:latin typeface="Calibri"/>
                <a:cs typeface="Calibri"/>
              </a:defRPr>
            </a:lvl1pPr>
          </a:lstStyle>
          <a:p>
            <a:endParaRPr/>
          </a:p>
        </p:txBody>
      </p:sp>
      <p:sp>
        <p:nvSpPr>
          <p:cNvPr id="3" name="Holder 3"/>
          <p:cNvSpPr>
            <a:spLocks noGrp="1"/>
          </p:cNvSpPr>
          <p:nvPr>
            <p:ph type="body" idx="1"/>
          </p:nvPr>
        </p:nvSpPr>
        <p:spPr>
          <a:xfrm>
            <a:off x="457200" y="1577340"/>
            <a:ext cx="8229599"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108960" y="6377940"/>
            <a:ext cx="2926079"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6/20/2017</a:t>
            </a:fld>
            <a:endParaRPr lang="en-US"/>
          </a:p>
        </p:txBody>
      </p:sp>
      <p:sp>
        <p:nvSpPr>
          <p:cNvPr id="6" name="Holder 6"/>
          <p:cNvSpPr>
            <a:spLocks noGrp="1"/>
          </p:cNvSpPr>
          <p:nvPr>
            <p:ph type="sldNum" sz="quarter" idx="7"/>
          </p:nvPr>
        </p:nvSpPr>
        <p:spPr>
          <a:xfrm>
            <a:off x="6583680" y="6377940"/>
            <a:ext cx="21031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229340201"/>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Lst>
  <mc:AlternateContent xmlns:mc="http://schemas.openxmlformats.org/markup-compatibility/2006" xmlns:p14="http://schemas.microsoft.com/office/powerpoint/2010/main">
    <mc:Choice Requires="p14">
      <p:transition spd="slow" p14:dur="1500" advTm="3000">
        <p14:window dir="vert"/>
      </p:transition>
    </mc:Choice>
    <mc:Fallback xmlns="">
      <p:transition spd="slow" advTm="3000">
        <p:fade/>
      </p:transition>
    </mc:Fallback>
  </mc:AlternateConten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image" Target="../media/image19.jpeg"/><Relationship Id="rId18" Type="http://schemas.openxmlformats.org/officeDocument/2006/relationships/image" Target="../media/image24.jpeg"/><Relationship Id="rId3" Type="http://schemas.openxmlformats.org/officeDocument/2006/relationships/image" Target="../media/image7.png"/><Relationship Id="rId21" Type="http://schemas.openxmlformats.org/officeDocument/2006/relationships/image" Target="../media/image27.jpeg"/><Relationship Id="rId7" Type="http://schemas.openxmlformats.org/officeDocument/2006/relationships/image" Target="../media/image13.jpeg"/><Relationship Id="rId12" Type="http://schemas.openxmlformats.org/officeDocument/2006/relationships/image" Target="../media/image18.jpeg"/><Relationship Id="rId17" Type="http://schemas.openxmlformats.org/officeDocument/2006/relationships/image" Target="../media/image23.jpeg"/><Relationship Id="rId2" Type="http://schemas.openxmlformats.org/officeDocument/2006/relationships/image" Target="../media/image9.jpg"/><Relationship Id="rId16" Type="http://schemas.openxmlformats.org/officeDocument/2006/relationships/image" Target="../media/image22.jpeg"/><Relationship Id="rId20" Type="http://schemas.openxmlformats.org/officeDocument/2006/relationships/image" Target="../media/image26.jpeg"/><Relationship Id="rId1" Type="http://schemas.openxmlformats.org/officeDocument/2006/relationships/slideLayout" Target="../slideLayouts/slideLayout7.xml"/><Relationship Id="rId6" Type="http://schemas.openxmlformats.org/officeDocument/2006/relationships/image" Target="../media/image12.jpeg"/><Relationship Id="rId11" Type="http://schemas.openxmlformats.org/officeDocument/2006/relationships/image" Target="../media/image17.jpeg"/><Relationship Id="rId24" Type="http://schemas.openxmlformats.org/officeDocument/2006/relationships/image" Target="../media/image30.jpeg"/><Relationship Id="rId5" Type="http://schemas.openxmlformats.org/officeDocument/2006/relationships/image" Target="../media/image11.jpeg"/><Relationship Id="rId15" Type="http://schemas.openxmlformats.org/officeDocument/2006/relationships/image" Target="../media/image21.jpg"/><Relationship Id="rId23" Type="http://schemas.openxmlformats.org/officeDocument/2006/relationships/image" Target="../media/image29.jpeg"/><Relationship Id="rId10" Type="http://schemas.openxmlformats.org/officeDocument/2006/relationships/image" Target="../media/image16.jpeg"/><Relationship Id="rId19" Type="http://schemas.openxmlformats.org/officeDocument/2006/relationships/image" Target="../media/image25.jpeg"/><Relationship Id="rId4" Type="http://schemas.openxmlformats.org/officeDocument/2006/relationships/image" Target="../media/image10.jpg"/><Relationship Id="rId9" Type="http://schemas.openxmlformats.org/officeDocument/2006/relationships/image" Target="../media/image15.jpeg"/><Relationship Id="rId14" Type="http://schemas.openxmlformats.org/officeDocument/2006/relationships/image" Target="../media/image20.jpeg"/><Relationship Id="rId22" Type="http://schemas.openxmlformats.org/officeDocument/2006/relationships/image" Target="../media/image28.png"/></Relationships>
</file>

<file path=ppt/slides/_rels/slide4.xml.rels><?xml version="1.0" encoding="UTF-8" standalone="yes"?>
<Relationships xmlns="http://schemas.openxmlformats.org/package/2006/relationships"><Relationship Id="rId8" Type="http://schemas.openxmlformats.org/officeDocument/2006/relationships/image" Target="../media/image35.jpeg"/><Relationship Id="rId13" Type="http://schemas.openxmlformats.org/officeDocument/2006/relationships/image" Target="../media/image40.png"/><Relationship Id="rId18" Type="http://schemas.openxmlformats.org/officeDocument/2006/relationships/image" Target="../media/image45.jpeg"/><Relationship Id="rId3" Type="http://schemas.openxmlformats.org/officeDocument/2006/relationships/image" Target="../media/image7.png"/><Relationship Id="rId21" Type="http://schemas.openxmlformats.org/officeDocument/2006/relationships/image" Target="../media/image48.png"/><Relationship Id="rId7" Type="http://schemas.openxmlformats.org/officeDocument/2006/relationships/image" Target="../media/image34.jpeg"/><Relationship Id="rId12" Type="http://schemas.openxmlformats.org/officeDocument/2006/relationships/image" Target="../media/image39.png"/><Relationship Id="rId17" Type="http://schemas.openxmlformats.org/officeDocument/2006/relationships/image" Target="../media/image44.jpeg"/><Relationship Id="rId2" Type="http://schemas.openxmlformats.org/officeDocument/2006/relationships/image" Target="../media/image9.jpg"/><Relationship Id="rId16" Type="http://schemas.openxmlformats.org/officeDocument/2006/relationships/image" Target="../media/image43.jpeg"/><Relationship Id="rId20"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33.jpeg"/><Relationship Id="rId11" Type="http://schemas.openxmlformats.org/officeDocument/2006/relationships/image" Target="../media/image38.jpeg"/><Relationship Id="rId24" Type="http://schemas.openxmlformats.org/officeDocument/2006/relationships/image" Target="../media/image51.jpeg"/><Relationship Id="rId5" Type="http://schemas.openxmlformats.org/officeDocument/2006/relationships/image" Target="../media/image32.jpeg"/><Relationship Id="rId15" Type="http://schemas.openxmlformats.org/officeDocument/2006/relationships/image" Target="../media/image42.jpg"/><Relationship Id="rId23" Type="http://schemas.openxmlformats.org/officeDocument/2006/relationships/image" Target="../media/image50.jpeg"/><Relationship Id="rId10" Type="http://schemas.openxmlformats.org/officeDocument/2006/relationships/image" Target="../media/image37.jpg"/><Relationship Id="rId19" Type="http://schemas.openxmlformats.org/officeDocument/2006/relationships/image" Target="../media/image46.jpeg"/><Relationship Id="rId4" Type="http://schemas.openxmlformats.org/officeDocument/2006/relationships/image" Target="../media/image31.jpg"/><Relationship Id="rId9" Type="http://schemas.openxmlformats.org/officeDocument/2006/relationships/image" Target="../media/image36.jpeg"/><Relationship Id="rId14" Type="http://schemas.openxmlformats.org/officeDocument/2006/relationships/image" Target="../media/image41.jpeg"/><Relationship Id="rId22" Type="http://schemas.openxmlformats.org/officeDocument/2006/relationships/image" Target="../media/image49.jpeg"/></Relationships>
</file>

<file path=ppt/slides/_rels/slide5.xml.rels><?xml version="1.0" encoding="UTF-8" standalone="yes"?>
<Relationships xmlns="http://schemas.openxmlformats.org/package/2006/relationships"><Relationship Id="rId8" Type="http://schemas.openxmlformats.org/officeDocument/2006/relationships/image" Target="../media/image56.jpeg"/><Relationship Id="rId13" Type="http://schemas.openxmlformats.org/officeDocument/2006/relationships/image" Target="../media/image61.jpeg"/><Relationship Id="rId18" Type="http://schemas.openxmlformats.org/officeDocument/2006/relationships/image" Target="../media/image66.jpeg"/><Relationship Id="rId3" Type="http://schemas.openxmlformats.org/officeDocument/2006/relationships/image" Target="../media/image7.png"/><Relationship Id="rId21" Type="http://schemas.openxmlformats.org/officeDocument/2006/relationships/image" Target="../media/image69.jpeg"/><Relationship Id="rId7" Type="http://schemas.openxmlformats.org/officeDocument/2006/relationships/image" Target="../media/image55.jpeg"/><Relationship Id="rId12" Type="http://schemas.openxmlformats.org/officeDocument/2006/relationships/image" Target="../media/image60.jpeg"/><Relationship Id="rId17" Type="http://schemas.openxmlformats.org/officeDocument/2006/relationships/image" Target="../media/image65.jpeg"/><Relationship Id="rId2" Type="http://schemas.openxmlformats.org/officeDocument/2006/relationships/image" Target="../media/image9.jpg"/><Relationship Id="rId16" Type="http://schemas.openxmlformats.org/officeDocument/2006/relationships/image" Target="../media/image64.jpeg"/><Relationship Id="rId20" Type="http://schemas.openxmlformats.org/officeDocument/2006/relationships/image" Target="../media/image68.jpeg"/><Relationship Id="rId1" Type="http://schemas.openxmlformats.org/officeDocument/2006/relationships/slideLayout" Target="../slideLayouts/slideLayout7.xml"/><Relationship Id="rId6" Type="http://schemas.openxmlformats.org/officeDocument/2006/relationships/image" Target="../media/image54.jpeg"/><Relationship Id="rId11" Type="http://schemas.openxmlformats.org/officeDocument/2006/relationships/image" Target="../media/image59.jpeg"/><Relationship Id="rId24" Type="http://schemas.openxmlformats.org/officeDocument/2006/relationships/image" Target="../media/image72.jpeg"/><Relationship Id="rId5" Type="http://schemas.openxmlformats.org/officeDocument/2006/relationships/image" Target="../media/image53.jpeg"/><Relationship Id="rId15" Type="http://schemas.openxmlformats.org/officeDocument/2006/relationships/image" Target="../media/image63.png"/><Relationship Id="rId23" Type="http://schemas.openxmlformats.org/officeDocument/2006/relationships/image" Target="../media/image71.jpeg"/><Relationship Id="rId10" Type="http://schemas.openxmlformats.org/officeDocument/2006/relationships/image" Target="../media/image58.jpg"/><Relationship Id="rId19" Type="http://schemas.openxmlformats.org/officeDocument/2006/relationships/image" Target="../media/image67.jpeg"/><Relationship Id="rId4" Type="http://schemas.openxmlformats.org/officeDocument/2006/relationships/image" Target="../media/image52.jpg"/><Relationship Id="rId9" Type="http://schemas.openxmlformats.org/officeDocument/2006/relationships/image" Target="../media/image57.jpeg"/><Relationship Id="rId14" Type="http://schemas.openxmlformats.org/officeDocument/2006/relationships/image" Target="../media/image62.jpeg"/><Relationship Id="rId22" Type="http://schemas.openxmlformats.org/officeDocument/2006/relationships/image" Target="../media/image70.jpeg"/></Relationships>
</file>

<file path=ppt/slides/_rels/slide6.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jpg"/><Relationship Id="rId18" Type="http://schemas.openxmlformats.org/officeDocument/2006/relationships/image" Target="../media/image87.jpeg"/><Relationship Id="rId3" Type="http://schemas.openxmlformats.org/officeDocument/2006/relationships/image" Target="../media/image7.png"/><Relationship Id="rId21" Type="http://schemas.openxmlformats.org/officeDocument/2006/relationships/image" Target="../media/image90.jpeg"/><Relationship Id="rId7" Type="http://schemas.openxmlformats.org/officeDocument/2006/relationships/image" Target="../media/image76.jpeg"/><Relationship Id="rId12" Type="http://schemas.openxmlformats.org/officeDocument/2006/relationships/image" Target="../media/image81.jpeg"/><Relationship Id="rId17" Type="http://schemas.openxmlformats.org/officeDocument/2006/relationships/image" Target="../media/image86.jpeg"/><Relationship Id="rId2" Type="http://schemas.openxmlformats.org/officeDocument/2006/relationships/image" Target="../media/image9.jpg"/><Relationship Id="rId16" Type="http://schemas.openxmlformats.org/officeDocument/2006/relationships/image" Target="../media/image85.jpeg"/><Relationship Id="rId20" Type="http://schemas.openxmlformats.org/officeDocument/2006/relationships/image" Target="../media/image89.jpeg"/><Relationship Id="rId1" Type="http://schemas.openxmlformats.org/officeDocument/2006/relationships/slideLayout" Target="../slideLayouts/slideLayout7.xml"/><Relationship Id="rId6" Type="http://schemas.openxmlformats.org/officeDocument/2006/relationships/image" Target="../media/image75.jpeg"/><Relationship Id="rId11" Type="http://schemas.openxmlformats.org/officeDocument/2006/relationships/image" Target="../media/image80.jpeg"/><Relationship Id="rId5" Type="http://schemas.openxmlformats.org/officeDocument/2006/relationships/image" Target="../media/image74.jpeg"/><Relationship Id="rId15" Type="http://schemas.openxmlformats.org/officeDocument/2006/relationships/image" Target="../media/image84.jpeg"/><Relationship Id="rId10" Type="http://schemas.openxmlformats.org/officeDocument/2006/relationships/image" Target="../media/image79.jpeg"/><Relationship Id="rId19" Type="http://schemas.openxmlformats.org/officeDocument/2006/relationships/image" Target="../media/image88.jpeg"/><Relationship Id="rId4" Type="http://schemas.openxmlformats.org/officeDocument/2006/relationships/image" Target="../media/image73.jpg"/><Relationship Id="rId9" Type="http://schemas.openxmlformats.org/officeDocument/2006/relationships/image" Target="../media/image78.jpeg"/><Relationship Id="rId14" Type="http://schemas.openxmlformats.org/officeDocument/2006/relationships/image" Target="../media/image83.jpeg"/><Relationship Id="rId22" Type="http://schemas.openxmlformats.org/officeDocument/2006/relationships/image" Target="../media/image91.jpeg"/></Relationships>
</file>

<file path=ppt/slides/_rels/slide7.xml.rels><?xml version="1.0" encoding="UTF-8" standalone="yes"?>
<Relationships xmlns="http://schemas.openxmlformats.org/package/2006/relationships"><Relationship Id="rId8" Type="http://schemas.openxmlformats.org/officeDocument/2006/relationships/image" Target="../media/image96.jpeg"/><Relationship Id="rId13" Type="http://schemas.openxmlformats.org/officeDocument/2006/relationships/image" Target="../media/image101.jpeg"/><Relationship Id="rId18" Type="http://schemas.openxmlformats.org/officeDocument/2006/relationships/image" Target="../media/image106.jpg"/><Relationship Id="rId3" Type="http://schemas.openxmlformats.org/officeDocument/2006/relationships/image" Target="../media/image7.png"/><Relationship Id="rId21" Type="http://schemas.openxmlformats.org/officeDocument/2006/relationships/image" Target="../media/image109.jpeg"/><Relationship Id="rId7" Type="http://schemas.openxmlformats.org/officeDocument/2006/relationships/image" Target="../media/image95.jpg"/><Relationship Id="rId12" Type="http://schemas.openxmlformats.org/officeDocument/2006/relationships/image" Target="../media/image100.jpeg"/><Relationship Id="rId17" Type="http://schemas.openxmlformats.org/officeDocument/2006/relationships/image" Target="../media/image105.jpeg"/><Relationship Id="rId25" Type="http://schemas.openxmlformats.org/officeDocument/2006/relationships/image" Target="../media/image113.png"/><Relationship Id="rId2" Type="http://schemas.openxmlformats.org/officeDocument/2006/relationships/image" Target="../media/image9.jpg"/><Relationship Id="rId16" Type="http://schemas.openxmlformats.org/officeDocument/2006/relationships/image" Target="../media/image104.jpeg"/><Relationship Id="rId20" Type="http://schemas.openxmlformats.org/officeDocument/2006/relationships/image" Target="../media/image108.jpeg"/><Relationship Id="rId1" Type="http://schemas.openxmlformats.org/officeDocument/2006/relationships/slideLayout" Target="../slideLayouts/slideLayout7.xml"/><Relationship Id="rId6" Type="http://schemas.openxmlformats.org/officeDocument/2006/relationships/image" Target="../media/image94.jpeg"/><Relationship Id="rId11" Type="http://schemas.openxmlformats.org/officeDocument/2006/relationships/image" Target="../media/image99.jpeg"/><Relationship Id="rId24" Type="http://schemas.openxmlformats.org/officeDocument/2006/relationships/image" Target="../media/image112.jpeg"/><Relationship Id="rId5" Type="http://schemas.openxmlformats.org/officeDocument/2006/relationships/image" Target="../media/image93.jpeg"/><Relationship Id="rId15" Type="http://schemas.openxmlformats.org/officeDocument/2006/relationships/image" Target="../media/image103.jpeg"/><Relationship Id="rId23" Type="http://schemas.openxmlformats.org/officeDocument/2006/relationships/image" Target="../media/image111.jpeg"/><Relationship Id="rId10" Type="http://schemas.openxmlformats.org/officeDocument/2006/relationships/image" Target="../media/image98.jpg"/><Relationship Id="rId19" Type="http://schemas.openxmlformats.org/officeDocument/2006/relationships/image" Target="../media/image107.jpeg"/><Relationship Id="rId4" Type="http://schemas.openxmlformats.org/officeDocument/2006/relationships/image" Target="../media/image92.jpg"/><Relationship Id="rId9" Type="http://schemas.openxmlformats.org/officeDocument/2006/relationships/image" Target="../media/image97.jpg"/><Relationship Id="rId14" Type="http://schemas.openxmlformats.org/officeDocument/2006/relationships/image" Target="../media/image102.jpeg"/><Relationship Id="rId22" Type="http://schemas.openxmlformats.org/officeDocument/2006/relationships/image" Target="../media/image110.png"/></Relationships>
</file>

<file path=ppt/slides/_rels/slide8.xml.rels><?xml version="1.0" encoding="UTF-8" standalone="yes"?>
<Relationships xmlns="http://schemas.openxmlformats.org/package/2006/relationships"><Relationship Id="rId8" Type="http://schemas.openxmlformats.org/officeDocument/2006/relationships/image" Target="../media/image118.jpeg"/><Relationship Id="rId13" Type="http://schemas.openxmlformats.org/officeDocument/2006/relationships/image" Target="../media/image123.png"/><Relationship Id="rId18" Type="http://schemas.openxmlformats.org/officeDocument/2006/relationships/image" Target="../media/image128.png"/><Relationship Id="rId26" Type="http://schemas.openxmlformats.org/officeDocument/2006/relationships/image" Target="../media/image136.jpeg"/><Relationship Id="rId3" Type="http://schemas.openxmlformats.org/officeDocument/2006/relationships/image" Target="../media/image7.png"/><Relationship Id="rId21" Type="http://schemas.openxmlformats.org/officeDocument/2006/relationships/image" Target="../media/image131.jpeg"/><Relationship Id="rId7" Type="http://schemas.openxmlformats.org/officeDocument/2006/relationships/image" Target="../media/image117.jpg"/><Relationship Id="rId12" Type="http://schemas.openxmlformats.org/officeDocument/2006/relationships/image" Target="../media/image122.jpeg"/><Relationship Id="rId17" Type="http://schemas.openxmlformats.org/officeDocument/2006/relationships/image" Target="../media/image127.jpeg"/><Relationship Id="rId25" Type="http://schemas.openxmlformats.org/officeDocument/2006/relationships/image" Target="../media/image135.jpeg"/><Relationship Id="rId2" Type="http://schemas.openxmlformats.org/officeDocument/2006/relationships/image" Target="../media/image9.jpg"/><Relationship Id="rId16" Type="http://schemas.openxmlformats.org/officeDocument/2006/relationships/image" Target="../media/image126.jpeg"/><Relationship Id="rId20" Type="http://schemas.openxmlformats.org/officeDocument/2006/relationships/image" Target="../media/image130.jpeg"/><Relationship Id="rId1" Type="http://schemas.openxmlformats.org/officeDocument/2006/relationships/slideLayout" Target="../slideLayouts/slideLayout7.xml"/><Relationship Id="rId6" Type="http://schemas.openxmlformats.org/officeDocument/2006/relationships/image" Target="../media/image116.jpeg"/><Relationship Id="rId11" Type="http://schemas.openxmlformats.org/officeDocument/2006/relationships/image" Target="../media/image121.jpeg"/><Relationship Id="rId24" Type="http://schemas.openxmlformats.org/officeDocument/2006/relationships/image" Target="../media/image134.jpeg"/><Relationship Id="rId5" Type="http://schemas.openxmlformats.org/officeDocument/2006/relationships/image" Target="../media/image115.jpeg"/><Relationship Id="rId15" Type="http://schemas.openxmlformats.org/officeDocument/2006/relationships/image" Target="../media/image125.jpeg"/><Relationship Id="rId23" Type="http://schemas.openxmlformats.org/officeDocument/2006/relationships/image" Target="../media/image133.jpeg"/><Relationship Id="rId10" Type="http://schemas.openxmlformats.org/officeDocument/2006/relationships/image" Target="../media/image120.jpg"/><Relationship Id="rId19" Type="http://schemas.openxmlformats.org/officeDocument/2006/relationships/image" Target="../media/image129.jpeg"/><Relationship Id="rId4" Type="http://schemas.openxmlformats.org/officeDocument/2006/relationships/image" Target="../media/image114.jpg"/><Relationship Id="rId9" Type="http://schemas.openxmlformats.org/officeDocument/2006/relationships/image" Target="../media/image119.jpeg"/><Relationship Id="rId14" Type="http://schemas.openxmlformats.org/officeDocument/2006/relationships/image" Target="../media/image124.jpeg"/><Relationship Id="rId22" Type="http://schemas.openxmlformats.org/officeDocument/2006/relationships/image" Target="../media/image132.jpeg"/></Relationships>
</file>

<file path=ppt/slides/_rels/slide9.xml.rels><?xml version="1.0" encoding="UTF-8" standalone="yes"?>
<Relationships xmlns="http://schemas.openxmlformats.org/package/2006/relationships"><Relationship Id="rId8" Type="http://schemas.openxmlformats.org/officeDocument/2006/relationships/image" Target="../media/image140.png"/><Relationship Id="rId3" Type="http://schemas.openxmlformats.org/officeDocument/2006/relationships/image" Target="../media/image9.jpg"/><Relationship Id="rId7" Type="http://schemas.openxmlformats.org/officeDocument/2006/relationships/image" Target="../media/image13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38.jpg"/><Relationship Id="rId5" Type="http://schemas.openxmlformats.org/officeDocument/2006/relationships/image" Target="../media/image137.png"/><Relationship Id="rId10" Type="http://schemas.openxmlformats.org/officeDocument/2006/relationships/chart" Target="../charts/chart2.xml"/><Relationship Id="rId4" Type="http://schemas.openxmlformats.org/officeDocument/2006/relationships/image" Target="../media/image7.png"/><Relationship Id="rId9" Type="http://schemas.openxmlformats.org/officeDocument/2006/relationships/chart" Target="../charts/char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1.pn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143.png"/><Relationship Id="rId5" Type="http://schemas.openxmlformats.org/officeDocument/2006/relationships/image" Target="../media/image142.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148.jpg"/><Relationship Id="rId3" Type="http://schemas.openxmlformats.org/officeDocument/2006/relationships/image" Target="../media/image144.png"/><Relationship Id="rId7" Type="http://schemas.openxmlformats.org/officeDocument/2006/relationships/image" Target="../media/image147.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46.jpeg"/><Relationship Id="rId5" Type="http://schemas.openxmlformats.org/officeDocument/2006/relationships/image" Target="../media/image145.png"/><Relationship Id="rId4" Type="http://schemas.microsoft.com/office/2007/relationships/hdphoto" Target="../media/hdphoto1.wdp"/><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53.jpeg"/><Relationship Id="rId2" Type="http://schemas.openxmlformats.org/officeDocument/2006/relationships/image" Target="../media/image149.jpeg"/><Relationship Id="rId1" Type="http://schemas.openxmlformats.org/officeDocument/2006/relationships/slideLayout" Target="../slideLayouts/slideLayout7.xml"/><Relationship Id="rId6" Type="http://schemas.openxmlformats.org/officeDocument/2006/relationships/image" Target="../media/image152.jpeg"/><Relationship Id="rId5" Type="http://schemas.openxmlformats.org/officeDocument/2006/relationships/image" Target="../media/image151.jpeg"/><Relationship Id="rId4" Type="http://schemas.openxmlformats.org/officeDocument/2006/relationships/image" Target="../media/image150.jpe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4.jpeg"/><Relationship Id="rId1" Type="http://schemas.openxmlformats.org/officeDocument/2006/relationships/slideLayout" Target="../slideLayouts/slideLayout7.xml"/><Relationship Id="rId4" Type="http://schemas.openxmlformats.org/officeDocument/2006/relationships/image" Target="../media/image155.jpeg"/></Relationships>
</file>

<file path=ppt/slides/_rels/slide14.xml.rels><?xml version="1.0" encoding="UTF-8" standalone="yes"?>
<Relationships xmlns="http://schemas.openxmlformats.org/package/2006/relationships"><Relationship Id="rId3" Type="http://schemas.openxmlformats.org/officeDocument/2006/relationships/image" Target="../media/image156.jp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57.png"/></Relationships>
</file>

<file path=ppt/slides/_rels/slide15.xml.rels><?xml version="1.0" encoding="UTF-8" standalone="yes"?>
<Relationships xmlns="http://schemas.openxmlformats.org/package/2006/relationships"><Relationship Id="rId3" Type="http://schemas.openxmlformats.org/officeDocument/2006/relationships/image" Target="../media/image158.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60.png"/><Relationship Id="rId4" Type="http://schemas.openxmlformats.org/officeDocument/2006/relationships/image" Target="../media/image159.png"/></Relationships>
</file>

<file path=ppt/slides/_rels/slide16.xml.rels><?xml version="1.0" encoding="UTF-8" standalone="yes"?>
<Relationships xmlns="http://schemas.openxmlformats.org/package/2006/relationships"><Relationship Id="rId3" Type="http://schemas.openxmlformats.org/officeDocument/2006/relationships/image" Target="../media/image161.png"/><Relationship Id="rId2" Type="http://schemas.openxmlformats.org/officeDocument/2006/relationships/image" Target="../media/image9.jp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62.jp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3.png"/><Relationship Id="rId1" Type="http://schemas.openxmlformats.org/officeDocument/2006/relationships/slideLayout" Target="../slideLayouts/slideLayout7.xml"/><Relationship Id="rId4" Type="http://schemas.openxmlformats.org/officeDocument/2006/relationships/image" Target="../media/image162.jpg"/></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164.jpg"/><Relationship Id="rId1" Type="http://schemas.openxmlformats.org/officeDocument/2006/relationships/slideLayout" Target="../slideLayouts/slideLayout7.xml"/><Relationship Id="rId6" Type="http://schemas.openxmlformats.org/officeDocument/2006/relationships/image" Target="../media/image166.png"/><Relationship Id="rId5" Type="http://schemas.openxmlformats.org/officeDocument/2006/relationships/image" Target="../media/image165.jp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2" Type="http://schemas.openxmlformats.org/officeDocument/2006/relationships/image" Target="../media/image16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7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7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7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7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77.png"/><Relationship Id="rId7" Type="http://schemas.openxmlformats.org/officeDocument/2006/relationships/image" Target="../media/image7.png"/><Relationship Id="rId2" Type="http://schemas.openxmlformats.org/officeDocument/2006/relationships/image" Target="../media/image162.jpg"/><Relationship Id="rId1" Type="http://schemas.openxmlformats.org/officeDocument/2006/relationships/slideLayout" Target="../slideLayouts/slideLayout7.xml"/><Relationship Id="rId6" Type="http://schemas.openxmlformats.org/officeDocument/2006/relationships/image" Target="../media/image180.png"/><Relationship Id="rId5" Type="http://schemas.openxmlformats.org/officeDocument/2006/relationships/image" Target="../media/image179.png"/><Relationship Id="rId4" Type="http://schemas.openxmlformats.org/officeDocument/2006/relationships/image" Target="../media/image178.png"/></Relationships>
</file>

<file path=ppt/slides/_rels/slide30.xml.rels><?xml version="1.0" encoding="UTF-8" standalone="yes"?>
<Relationships xmlns="http://schemas.openxmlformats.org/package/2006/relationships"><Relationship Id="rId8" Type="http://schemas.openxmlformats.org/officeDocument/2006/relationships/image" Target="../media/image185.jpg"/><Relationship Id="rId3" Type="http://schemas.openxmlformats.org/officeDocument/2006/relationships/image" Target="../media/image162.jpg"/><Relationship Id="rId7" Type="http://schemas.openxmlformats.org/officeDocument/2006/relationships/image" Target="../media/image184.jp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83.jpg"/><Relationship Id="rId5" Type="http://schemas.openxmlformats.org/officeDocument/2006/relationships/image" Target="../media/image182.jpg"/><Relationship Id="rId4" Type="http://schemas.openxmlformats.org/officeDocument/2006/relationships/image" Target="../media/image181.jpg"/><Relationship Id="rId9" Type="http://schemas.openxmlformats.org/officeDocument/2006/relationships/image" Target="../media/image7.png"/></Relationships>
</file>

<file path=ppt/slides/_rels/slide31.xml.rels><?xml version="1.0" encoding="UTF-8" standalone="yes"?>
<Relationships xmlns="http://schemas.openxmlformats.org/package/2006/relationships"><Relationship Id="rId2" Type="http://schemas.openxmlformats.org/officeDocument/2006/relationships/image" Target="../media/image18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87.jpg"/><Relationship Id="rId7" Type="http://schemas.openxmlformats.org/officeDocument/2006/relationships/image" Target="../media/image191.jpg"/><Relationship Id="rId2" Type="http://schemas.openxmlformats.org/officeDocument/2006/relationships/image" Target="../media/image164.jpg"/><Relationship Id="rId1" Type="http://schemas.openxmlformats.org/officeDocument/2006/relationships/slideLayout" Target="../slideLayouts/slideLayout7.xml"/><Relationship Id="rId6" Type="http://schemas.openxmlformats.org/officeDocument/2006/relationships/image" Target="../media/image190.jpg"/><Relationship Id="rId5" Type="http://schemas.openxmlformats.org/officeDocument/2006/relationships/image" Target="../media/image189.jpeg"/><Relationship Id="rId4" Type="http://schemas.openxmlformats.org/officeDocument/2006/relationships/image" Target="../media/image188.jpeg"/></Relationships>
</file>

<file path=ppt/slides/_rels/slide33.xml.rels><?xml version="1.0" encoding="UTF-8" standalone="yes"?>
<Relationships xmlns="http://schemas.openxmlformats.org/package/2006/relationships"><Relationship Id="rId3" Type="http://schemas.openxmlformats.org/officeDocument/2006/relationships/image" Target="../media/image192.png"/><Relationship Id="rId2" Type="http://schemas.openxmlformats.org/officeDocument/2006/relationships/image" Target="../media/image16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9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95.jpeg"/><Relationship Id="rId2" Type="http://schemas.openxmlformats.org/officeDocument/2006/relationships/image" Target="../media/image194.jpg"/><Relationship Id="rId1" Type="http://schemas.openxmlformats.org/officeDocument/2006/relationships/slideLayout" Target="../slideLayouts/slideLayout7.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1027" y="1196752"/>
            <a:ext cx="5053161" cy="5182730"/>
          </a:xfrm>
          <a:prstGeom prst="rect">
            <a:avLst/>
          </a:prstGeom>
        </p:spPr>
      </p:pic>
      <p:sp>
        <p:nvSpPr>
          <p:cNvPr id="5" name="object 3"/>
          <p:cNvSpPr/>
          <p:nvPr/>
        </p:nvSpPr>
        <p:spPr>
          <a:xfrm>
            <a:off x="167005" y="116632"/>
            <a:ext cx="2123440" cy="1247139"/>
          </a:xfrm>
          <a:prstGeom prst="rect">
            <a:avLst/>
          </a:prstGeom>
          <a:blipFill>
            <a:blip r:embed="rId3"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
        <p:nvSpPr>
          <p:cNvPr id="6" name="TextBox 5"/>
          <p:cNvSpPr txBox="1"/>
          <p:nvPr/>
        </p:nvSpPr>
        <p:spPr>
          <a:xfrm>
            <a:off x="2555776" y="360924"/>
            <a:ext cx="6120681" cy="646331"/>
          </a:xfrm>
          <a:prstGeom prst="rect">
            <a:avLst/>
          </a:prstGeom>
          <a:noFill/>
        </p:spPr>
        <p:txBody>
          <a:bodyPr wrap="square" rtlCol="0">
            <a:spAutoFit/>
          </a:bodyPr>
          <a:lstStyle/>
          <a:p>
            <a:r>
              <a:rPr lang="en-US" sz="3600" dirty="0">
                <a:solidFill>
                  <a:schemeClr val="bg1">
                    <a:lumMod val="65000"/>
                    <a:lumOff val="35000"/>
                  </a:schemeClr>
                </a:solidFill>
                <a:latin typeface="Arial" panose="020B0604020202020204" pitchFamily="34" charset="0"/>
                <a:ea typeface="Ebrima" panose="02000000000000000000" pitchFamily="2" charset="0"/>
                <a:cs typeface="Arial" panose="020B0604020202020204" pitchFamily="34" charset="0"/>
              </a:rPr>
              <a:t>Internet of Things for Ukraine</a:t>
            </a:r>
            <a:endParaRPr lang="ru-RU" sz="3600" dirty="0">
              <a:solidFill>
                <a:schemeClr val="bg1">
                  <a:lumMod val="65000"/>
                  <a:lumOff val="35000"/>
                </a:schemeClr>
              </a:solidFill>
              <a:latin typeface="Arial" panose="020B0604020202020204" pitchFamily="34" charset="0"/>
              <a:ea typeface="Ebrima" panose="02000000000000000000" pitchFamily="2" charset="0"/>
              <a:cs typeface="Arial" panose="020B0604020202020204" pitchFamily="34" charset="0"/>
            </a:endParaRPr>
          </a:p>
        </p:txBody>
      </p:sp>
    </p:spTree>
  </p:cSld>
  <p:clrMapOvr>
    <a:masterClrMapping/>
  </p:clrMapOvr>
  <p:transition advClick="0" advTm="10000">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unnamed.jpg"/>
          <p:cNvPicPr>
            <a:picLocks noChangeAspect="1"/>
          </p:cNvPicPr>
          <p:nvPr/>
        </p:nvPicPr>
        <p:blipFill>
          <a:blip r:embed="rId2" cstate="print"/>
          <a:stretch>
            <a:fillRect/>
          </a:stretch>
        </p:blipFill>
        <p:spPr>
          <a:xfrm>
            <a:off x="0" y="0"/>
            <a:ext cx="9144000" cy="6858000"/>
          </a:xfrm>
          <a:prstGeom prst="rect">
            <a:avLst/>
          </a:prstGeom>
        </p:spPr>
      </p:pic>
      <p:sp>
        <p:nvSpPr>
          <p:cNvPr id="5" name="object 6"/>
          <p:cNvSpPr/>
          <p:nvPr/>
        </p:nvSpPr>
        <p:spPr>
          <a:xfrm>
            <a:off x="8959123" y="228908"/>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rgbClr val="FFFFFF"/>
          </a:solidFill>
        </p:spPr>
        <p:txBody>
          <a:bodyPr wrap="square" lIns="0" tIns="0" rIns="0" bIns="0" rtlCol="0"/>
          <a:lstStyle/>
          <a:p>
            <a:endParaRPr/>
          </a:p>
        </p:txBody>
      </p:sp>
      <p:sp>
        <p:nvSpPr>
          <p:cNvPr id="6" name="Rectangle 5"/>
          <p:cNvSpPr/>
          <p:nvPr/>
        </p:nvSpPr>
        <p:spPr>
          <a:xfrm>
            <a:off x="7244651" y="116632"/>
            <a:ext cx="1667123" cy="369332"/>
          </a:xfrm>
          <a:prstGeom prst="rect">
            <a:avLst/>
          </a:prstGeom>
        </p:spPr>
        <p:txBody>
          <a:bodyPr wrap="none">
            <a:spAutoFit/>
          </a:bodyPr>
          <a:lstStyle/>
          <a:p>
            <a:r>
              <a:rPr lang="en-US" b="1" spc="-20" dirty="0">
                <a:solidFill>
                  <a:srgbClr val="FFFFFF"/>
                </a:solidFill>
                <a:latin typeface="Arial" panose="020B0604020202020204" pitchFamily="34" charset="0"/>
                <a:cs typeface="Arial" panose="020B0604020202020204" pitchFamily="34" charset="0"/>
              </a:rPr>
              <a:t>N</a:t>
            </a:r>
            <a:r>
              <a:rPr lang="en-US" b="1" spc="-10" dirty="0">
                <a:solidFill>
                  <a:srgbClr val="FFFFFF"/>
                </a:solidFill>
                <a:latin typeface="Arial" panose="020B0604020202020204" pitchFamily="34" charset="0"/>
                <a:cs typeface="Arial" panose="020B0604020202020204" pitchFamily="34" charset="0"/>
              </a:rPr>
              <a:t>IS</a:t>
            </a:r>
            <a:r>
              <a:rPr lang="en-US" b="1" dirty="0">
                <a:solidFill>
                  <a:srgbClr val="FFFFFF"/>
                </a:solidFill>
                <a:latin typeface="Arial" panose="020B0604020202020204" pitchFamily="34" charset="0"/>
                <a:cs typeface="Arial" panose="020B0604020202020204" pitchFamily="34" charset="0"/>
              </a:rPr>
              <a:t> </a:t>
            </a:r>
            <a:r>
              <a:rPr lang="en-US" b="1" spc="-15" dirty="0">
                <a:solidFill>
                  <a:srgbClr val="FFFFFF"/>
                </a:solidFill>
                <a:latin typeface="Arial" panose="020B0604020202020204" pitchFamily="34" charset="0"/>
                <a:cs typeface="Arial" panose="020B0604020202020204" pitchFamily="34" charset="0"/>
              </a:rPr>
              <a:t>U</a:t>
            </a:r>
            <a:r>
              <a:rPr lang="en-US" b="1" spc="-20" dirty="0">
                <a:solidFill>
                  <a:srgbClr val="FFFFFF"/>
                </a:solidFill>
                <a:latin typeface="Arial" panose="020B0604020202020204" pitchFamily="34" charset="0"/>
                <a:cs typeface="Arial" panose="020B0604020202020204" pitchFamily="34" charset="0"/>
              </a:rPr>
              <a:t>K</a:t>
            </a:r>
            <a:r>
              <a:rPr lang="en-US" b="1" spc="-10" dirty="0">
                <a:solidFill>
                  <a:srgbClr val="FFFFFF"/>
                </a:solidFill>
                <a:latin typeface="Arial" panose="020B0604020202020204" pitchFamily="34" charset="0"/>
                <a:cs typeface="Arial" panose="020B0604020202020204" pitchFamily="34" charset="0"/>
              </a:rPr>
              <a:t>RA</a:t>
            </a:r>
            <a:r>
              <a:rPr lang="en-US" b="1" spc="-5" dirty="0">
                <a:solidFill>
                  <a:srgbClr val="FFFFFF"/>
                </a:solidFill>
                <a:latin typeface="Arial" panose="020B0604020202020204" pitchFamily="34" charset="0"/>
                <a:cs typeface="Arial" panose="020B0604020202020204" pitchFamily="34" charset="0"/>
              </a:rPr>
              <a:t>I</a:t>
            </a:r>
            <a:r>
              <a:rPr lang="en-US" b="1" spc="-20" dirty="0">
                <a:solidFill>
                  <a:srgbClr val="FFFFFF"/>
                </a:solidFill>
                <a:latin typeface="Arial" panose="020B0604020202020204" pitchFamily="34" charset="0"/>
                <a:cs typeface="Arial" panose="020B0604020202020204" pitchFamily="34" charset="0"/>
              </a:rPr>
              <a:t>NE</a:t>
            </a:r>
            <a:endParaRPr lang="ru-RU" b="1" dirty="0">
              <a:latin typeface="Arial" panose="020B0604020202020204" pitchFamily="34" charset="0"/>
              <a:cs typeface="Arial" panose="020B0604020202020204" pitchFamily="34" charset="0"/>
            </a:endParaRPr>
          </a:p>
        </p:txBody>
      </p:sp>
      <p:sp>
        <p:nvSpPr>
          <p:cNvPr id="8" name="Rectangle 7"/>
          <p:cNvSpPr/>
          <p:nvPr/>
        </p:nvSpPr>
        <p:spPr>
          <a:xfrm>
            <a:off x="179512" y="373688"/>
            <a:ext cx="4572000" cy="3675365"/>
          </a:xfrm>
          <a:prstGeom prst="rect">
            <a:avLst/>
          </a:prstGeom>
        </p:spPr>
        <p:txBody>
          <a:bodyPr>
            <a:spAutoFit/>
          </a:bodyPr>
          <a:lstStyle/>
          <a:p>
            <a:pPr marL="12700">
              <a:lnSpc>
                <a:spcPct val="100000"/>
              </a:lnSpc>
            </a:pPr>
            <a:r>
              <a:rPr lang="en-US" dirty="0">
                <a:solidFill>
                  <a:srgbClr val="FFFFFF"/>
                </a:solidFill>
                <a:latin typeface="Calibri Light"/>
                <a:cs typeface="Calibri Light"/>
              </a:rPr>
              <a:t>C</a:t>
            </a:r>
            <a:r>
              <a:rPr lang="en-US" spc="5" dirty="0">
                <a:solidFill>
                  <a:srgbClr val="FFFFFF"/>
                </a:solidFill>
                <a:latin typeface="Calibri Light"/>
                <a:cs typeface="Calibri Light"/>
              </a:rPr>
              <a:t>o</a:t>
            </a:r>
            <a:r>
              <a:rPr lang="en-US" spc="-10" dirty="0">
                <a:solidFill>
                  <a:srgbClr val="FFFFFF"/>
                </a:solidFill>
                <a:latin typeface="Calibri Light"/>
                <a:cs typeface="Calibri Light"/>
              </a:rPr>
              <a:t>m</a:t>
            </a:r>
            <a:r>
              <a:rPr lang="en-US" spc="-25" dirty="0">
                <a:solidFill>
                  <a:srgbClr val="FFFFFF"/>
                </a:solidFill>
                <a:latin typeface="Calibri Light"/>
                <a:cs typeface="Calibri Light"/>
              </a:rPr>
              <a:t>pa</a:t>
            </a:r>
            <a:r>
              <a:rPr lang="en-US" spc="-65" dirty="0">
                <a:solidFill>
                  <a:srgbClr val="FFFFFF"/>
                </a:solidFill>
                <a:latin typeface="Calibri Light"/>
                <a:cs typeface="Calibri Light"/>
              </a:rPr>
              <a:t>n</a:t>
            </a:r>
            <a:r>
              <a:rPr lang="en-US" spc="-10" dirty="0">
                <a:solidFill>
                  <a:srgbClr val="FFFFFF"/>
                </a:solidFill>
                <a:latin typeface="Calibri Light"/>
                <a:cs typeface="Calibri Light"/>
              </a:rPr>
              <a:t>y</a:t>
            </a:r>
            <a:r>
              <a:rPr lang="en-US" spc="-110" dirty="0">
                <a:solidFill>
                  <a:srgbClr val="FFFFFF"/>
                </a:solidFill>
                <a:latin typeface="Calibri Light"/>
                <a:cs typeface="Calibri Light"/>
              </a:rPr>
              <a:t> </a:t>
            </a:r>
            <a:r>
              <a:rPr lang="en-US" dirty="0">
                <a:solidFill>
                  <a:srgbClr val="FFFFFF"/>
                </a:solidFill>
                <a:latin typeface="Calibri Light"/>
                <a:cs typeface="Calibri Light"/>
              </a:rPr>
              <a:t>St</a:t>
            </a:r>
            <a:r>
              <a:rPr lang="en-US" spc="-25" dirty="0">
                <a:solidFill>
                  <a:srgbClr val="FFFFFF"/>
                </a:solidFill>
                <a:latin typeface="Calibri Light"/>
                <a:cs typeface="Calibri Light"/>
              </a:rPr>
              <a:t>ruc</a:t>
            </a:r>
            <a:r>
              <a:rPr lang="en-US" spc="-20" dirty="0">
                <a:solidFill>
                  <a:srgbClr val="FFFFFF"/>
                </a:solidFill>
                <a:latin typeface="Calibri Light"/>
                <a:cs typeface="Calibri Light"/>
              </a:rPr>
              <a:t>t</a:t>
            </a:r>
            <a:r>
              <a:rPr lang="en-US" spc="-25" dirty="0">
                <a:solidFill>
                  <a:srgbClr val="FFFFFF"/>
                </a:solidFill>
                <a:latin typeface="Calibri Light"/>
                <a:cs typeface="Calibri Light"/>
              </a:rPr>
              <a:t>u</a:t>
            </a:r>
            <a:r>
              <a:rPr lang="en-US" spc="-65" dirty="0">
                <a:solidFill>
                  <a:srgbClr val="FFFFFF"/>
                </a:solidFill>
                <a:latin typeface="Calibri Light"/>
                <a:cs typeface="Calibri Light"/>
              </a:rPr>
              <a:t>r</a:t>
            </a:r>
            <a:r>
              <a:rPr lang="en-US" dirty="0">
                <a:solidFill>
                  <a:srgbClr val="FFFFFF"/>
                </a:solidFill>
                <a:latin typeface="Calibri Light"/>
                <a:cs typeface="Calibri Light"/>
              </a:rPr>
              <a:t>e</a:t>
            </a:r>
            <a:endParaRPr lang="en-US" dirty="0">
              <a:latin typeface="Calibri Light"/>
              <a:cs typeface="Calibri Light"/>
            </a:endParaRPr>
          </a:p>
          <a:p>
            <a:pPr>
              <a:lnSpc>
                <a:spcPct val="100000"/>
              </a:lnSpc>
              <a:spcBef>
                <a:spcPts val="42"/>
              </a:spcBef>
            </a:pPr>
            <a:endParaRPr lang="en-US" sz="2000" dirty="0">
              <a:latin typeface="Times New Roman"/>
              <a:cs typeface="Times New Roman"/>
            </a:endParaRPr>
          </a:p>
          <a:p>
            <a:pPr marL="12700" marR="2317115">
              <a:lnSpc>
                <a:spcPct val="100000"/>
              </a:lnSpc>
            </a:pPr>
            <a:r>
              <a:rPr lang="en-US" sz="1400" spc="15" dirty="0">
                <a:solidFill>
                  <a:srgbClr val="FFFFFF"/>
                </a:solidFill>
                <a:latin typeface="Calibri Light"/>
                <a:cs typeface="Calibri Light"/>
              </a:rPr>
              <a:t>C</a:t>
            </a:r>
            <a:r>
              <a:rPr lang="en-US" sz="1400" spc="-15" dirty="0">
                <a:solidFill>
                  <a:srgbClr val="FFFFFF"/>
                </a:solidFill>
                <a:latin typeface="Calibri Light"/>
                <a:cs typeface="Calibri Light"/>
              </a:rPr>
              <a:t>hann</a:t>
            </a:r>
            <a:r>
              <a:rPr lang="en-US" sz="1400" spc="-25" dirty="0">
                <a:solidFill>
                  <a:srgbClr val="FFFFFF"/>
                </a:solidFill>
                <a:latin typeface="Calibri Light"/>
                <a:cs typeface="Calibri Light"/>
              </a:rPr>
              <a:t>e</a:t>
            </a:r>
            <a:r>
              <a:rPr lang="en-US" sz="1400" spc="-10" dirty="0">
                <a:solidFill>
                  <a:srgbClr val="FFFFFF"/>
                </a:solidFill>
                <a:latin typeface="Calibri Light"/>
                <a:cs typeface="Calibri Light"/>
              </a:rPr>
              <a:t>l</a:t>
            </a:r>
            <a:r>
              <a:rPr lang="en-US" sz="1400" spc="-15" dirty="0">
                <a:solidFill>
                  <a:srgbClr val="FFFFFF"/>
                </a:solidFill>
                <a:latin typeface="Calibri Light"/>
                <a:cs typeface="Calibri Light"/>
              </a:rPr>
              <a:t>s</a:t>
            </a:r>
            <a:r>
              <a:rPr lang="en-US" sz="1400" spc="-5" dirty="0">
                <a:solidFill>
                  <a:srgbClr val="FFFFFF"/>
                </a:solidFill>
                <a:latin typeface="Calibri Light"/>
                <a:cs typeface="Calibri Light"/>
              </a:rPr>
              <a:t>: </a:t>
            </a:r>
            <a:r>
              <a:rPr lang="en-US" sz="1400" spc="-20" dirty="0">
                <a:solidFill>
                  <a:srgbClr val="FFFFFF"/>
                </a:solidFill>
                <a:latin typeface="Calibri Light"/>
                <a:cs typeface="Calibri Light"/>
              </a:rPr>
              <a:t>R</a:t>
            </a:r>
            <a:r>
              <a:rPr lang="en-US" sz="1400" spc="5" dirty="0">
                <a:solidFill>
                  <a:srgbClr val="FFFFFF"/>
                </a:solidFill>
                <a:latin typeface="Calibri Light"/>
                <a:cs typeface="Calibri Light"/>
              </a:rPr>
              <a:t>e</a:t>
            </a:r>
            <a:r>
              <a:rPr lang="en-US" sz="1400" spc="-20" dirty="0">
                <a:solidFill>
                  <a:srgbClr val="FFFFFF"/>
                </a:solidFill>
                <a:latin typeface="Calibri Light"/>
                <a:cs typeface="Calibri Light"/>
              </a:rPr>
              <a:t>t</a:t>
            </a:r>
            <a:r>
              <a:rPr lang="en-US" sz="1400" spc="-10" dirty="0">
                <a:solidFill>
                  <a:srgbClr val="FFFFFF"/>
                </a:solidFill>
                <a:latin typeface="Calibri Light"/>
                <a:cs typeface="Calibri Light"/>
              </a:rPr>
              <a:t>ai</a:t>
            </a:r>
            <a:r>
              <a:rPr lang="en-US" sz="1400" spc="-5" dirty="0">
                <a:solidFill>
                  <a:srgbClr val="FFFFFF"/>
                </a:solidFill>
                <a:latin typeface="Calibri Light"/>
                <a:cs typeface="Calibri Light"/>
              </a:rPr>
              <a:t>l</a:t>
            </a:r>
            <a:r>
              <a:rPr lang="en-US" sz="1400" spc="-20" dirty="0">
                <a:solidFill>
                  <a:srgbClr val="FFFFFF"/>
                </a:solidFill>
                <a:latin typeface="Calibri Light"/>
                <a:cs typeface="Calibri Light"/>
              </a:rPr>
              <a:t> </a:t>
            </a:r>
            <a:r>
              <a:rPr lang="en-US" sz="1400" dirty="0">
                <a:solidFill>
                  <a:srgbClr val="FFFFFF"/>
                </a:solidFill>
                <a:latin typeface="Calibri Light"/>
                <a:cs typeface="Calibri Light"/>
              </a:rPr>
              <a:t>–</a:t>
            </a:r>
            <a:r>
              <a:rPr lang="en-US" sz="1400" spc="10" dirty="0">
                <a:solidFill>
                  <a:srgbClr val="FFFFFF"/>
                </a:solidFill>
                <a:latin typeface="Calibri Light"/>
                <a:cs typeface="Calibri Light"/>
              </a:rPr>
              <a:t> </a:t>
            </a:r>
            <a:r>
              <a:rPr lang="en-US" sz="1400" spc="-20" dirty="0">
                <a:solidFill>
                  <a:srgbClr val="FFFFFF"/>
                </a:solidFill>
                <a:latin typeface="Calibri Light"/>
                <a:cs typeface="Calibri Light"/>
              </a:rPr>
              <a:t>20%</a:t>
            </a:r>
            <a:endParaRPr lang="en-US" sz="1400" dirty="0">
              <a:latin typeface="Calibri Light"/>
              <a:cs typeface="Calibri Light"/>
            </a:endParaRPr>
          </a:p>
          <a:p>
            <a:pPr marL="12700">
              <a:lnSpc>
                <a:spcPct val="100000"/>
              </a:lnSpc>
            </a:pPr>
            <a:r>
              <a:rPr lang="en-US" sz="1400" spc="-20" dirty="0">
                <a:solidFill>
                  <a:srgbClr val="FFFFFF"/>
                </a:solidFill>
                <a:latin typeface="Calibri Light"/>
                <a:cs typeface="Calibri Light"/>
              </a:rPr>
              <a:t>O</a:t>
            </a:r>
            <a:r>
              <a:rPr lang="en-US" sz="1400" spc="-10" dirty="0">
                <a:solidFill>
                  <a:srgbClr val="FFFFFF"/>
                </a:solidFill>
                <a:latin typeface="Calibri Light"/>
                <a:cs typeface="Calibri Light"/>
              </a:rPr>
              <a:t>nlin</a:t>
            </a:r>
            <a:r>
              <a:rPr lang="en-US" sz="1400" dirty="0">
                <a:solidFill>
                  <a:srgbClr val="FFFFFF"/>
                </a:solidFill>
                <a:latin typeface="Calibri Light"/>
                <a:cs typeface="Calibri Light"/>
              </a:rPr>
              <a:t>e</a:t>
            </a:r>
            <a:r>
              <a:rPr lang="en-US" sz="1400" spc="15" dirty="0">
                <a:solidFill>
                  <a:srgbClr val="FFFFFF"/>
                </a:solidFill>
                <a:latin typeface="Calibri Light"/>
                <a:cs typeface="Calibri Light"/>
              </a:rPr>
              <a:t> </a:t>
            </a:r>
            <a:r>
              <a:rPr lang="en-US" sz="1400" dirty="0">
                <a:solidFill>
                  <a:srgbClr val="FFFFFF"/>
                </a:solidFill>
                <a:latin typeface="Calibri Light"/>
                <a:cs typeface="Calibri Light"/>
              </a:rPr>
              <a:t>–</a:t>
            </a:r>
            <a:r>
              <a:rPr lang="en-US" sz="1400" spc="10" dirty="0">
                <a:solidFill>
                  <a:srgbClr val="FFFFFF"/>
                </a:solidFill>
                <a:latin typeface="Calibri Light"/>
                <a:cs typeface="Calibri Light"/>
              </a:rPr>
              <a:t> </a:t>
            </a:r>
            <a:r>
              <a:rPr lang="en-US" sz="1400" spc="-20" dirty="0">
                <a:solidFill>
                  <a:srgbClr val="FFFFFF"/>
                </a:solidFill>
                <a:latin typeface="Calibri Light"/>
                <a:cs typeface="Calibri Light"/>
              </a:rPr>
              <a:t>30%</a:t>
            </a:r>
            <a:endParaRPr lang="en-US" sz="1400" dirty="0">
              <a:latin typeface="Calibri Light"/>
              <a:cs typeface="Calibri Light"/>
            </a:endParaRPr>
          </a:p>
          <a:p>
            <a:pPr marL="12700">
              <a:lnSpc>
                <a:spcPct val="100000"/>
              </a:lnSpc>
            </a:pPr>
            <a:r>
              <a:rPr lang="en-US" sz="1400" spc="-15" dirty="0">
                <a:solidFill>
                  <a:srgbClr val="FFFFFF"/>
                </a:solidFill>
                <a:latin typeface="Calibri Light"/>
                <a:cs typeface="Calibri Light"/>
              </a:rPr>
              <a:t>Wh</a:t>
            </a:r>
            <a:r>
              <a:rPr lang="en-US" sz="1400" spc="-10" dirty="0">
                <a:solidFill>
                  <a:srgbClr val="FFFFFF"/>
                </a:solidFill>
                <a:latin typeface="Calibri Light"/>
                <a:cs typeface="Calibri Light"/>
              </a:rPr>
              <a:t>ol</a:t>
            </a:r>
            <a:r>
              <a:rPr lang="en-US" sz="1400" spc="5" dirty="0">
                <a:solidFill>
                  <a:srgbClr val="FFFFFF"/>
                </a:solidFill>
                <a:latin typeface="Calibri Light"/>
                <a:cs typeface="Calibri Light"/>
              </a:rPr>
              <a:t>e</a:t>
            </a:r>
            <a:r>
              <a:rPr lang="en-US" sz="1400" spc="-10" dirty="0">
                <a:solidFill>
                  <a:srgbClr val="FFFFFF"/>
                </a:solidFill>
                <a:latin typeface="Calibri Light"/>
                <a:cs typeface="Calibri Light"/>
              </a:rPr>
              <a:t>sale</a:t>
            </a:r>
            <a:r>
              <a:rPr lang="en-US" sz="1400" spc="10" dirty="0">
                <a:solidFill>
                  <a:srgbClr val="FFFFFF"/>
                </a:solidFill>
                <a:latin typeface="Calibri Light"/>
                <a:cs typeface="Calibri Light"/>
              </a:rPr>
              <a:t> </a:t>
            </a:r>
            <a:r>
              <a:rPr lang="en-US" sz="1400" dirty="0">
                <a:solidFill>
                  <a:srgbClr val="FFFFFF"/>
                </a:solidFill>
                <a:latin typeface="Calibri Light"/>
                <a:cs typeface="Calibri Light"/>
              </a:rPr>
              <a:t>–</a:t>
            </a:r>
            <a:r>
              <a:rPr lang="en-US" sz="1400" spc="-10" dirty="0">
                <a:solidFill>
                  <a:srgbClr val="FFFFFF"/>
                </a:solidFill>
                <a:latin typeface="Calibri Light"/>
                <a:cs typeface="Calibri Light"/>
              </a:rPr>
              <a:t> </a:t>
            </a:r>
            <a:r>
              <a:rPr lang="en-US" sz="1400" spc="-20" dirty="0">
                <a:solidFill>
                  <a:srgbClr val="FFFFFF"/>
                </a:solidFill>
                <a:latin typeface="Calibri Light"/>
                <a:cs typeface="Calibri Light"/>
              </a:rPr>
              <a:t>40%</a:t>
            </a:r>
            <a:endParaRPr lang="en-US" sz="1400" dirty="0">
              <a:latin typeface="Calibri Light"/>
              <a:cs typeface="Calibri Light"/>
            </a:endParaRPr>
          </a:p>
          <a:p>
            <a:pPr marL="12700">
              <a:lnSpc>
                <a:spcPct val="100000"/>
              </a:lnSpc>
            </a:pPr>
            <a:r>
              <a:rPr lang="en-US" sz="1400" spc="-15" dirty="0">
                <a:solidFill>
                  <a:srgbClr val="FFFFFF"/>
                </a:solidFill>
                <a:latin typeface="Calibri Light"/>
                <a:cs typeface="Calibri Light"/>
              </a:rPr>
              <a:t>B</a:t>
            </a:r>
            <a:r>
              <a:rPr lang="en-US" sz="1400" spc="-20" dirty="0">
                <a:solidFill>
                  <a:srgbClr val="FFFFFF"/>
                </a:solidFill>
                <a:latin typeface="Calibri Light"/>
                <a:cs typeface="Calibri Light"/>
              </a:rPr>
              <a:t>2</a:t>
            </a:r>
            <a:r>
              <a:rPr lang="en-US" sz="1400" dirty="0">
                <a:solidFill>
                  <a:srgbClr val="FFFFFF"/>
                </a:solidFill>
                <a:latin typeface="Calibri Light"/>
                <a:cs typeface="Calibri Light"/>
              </a:rPr>
              <a:t>B</a:t>
            </a:r>
            <a:r>
              <a:rPr lang="en-US" sz="1400" spc="5" dirty="0">
                <a:solidFill>
                  <a:srgbClr val="FFFFFF"/>
                </a:solidFill>
                <a:latin typeface="Calibri Light"/>
                <a:cs typeface="Calibri Light"/>
              </a:rPr>
              <a:t> </a:t>
            </a:r>
            <a:r>
              <a:rPr lang="en-US" sz="1400" dirty="0">
                <a:solidFill>
                  <a:srgbClr val="FFFFFF"/>
                </a:solidFill>
                <a:latin typeface="Calibri Light"/>
                <a:cs typeface="Calibri Light"/>
              </a:rPr>
              <a:t>–</a:t>
            </a:r>
            <a:r>
              <a:rPr lang="en-US" sz="1400" spc="10" dirty="0">
                <a:solidFill>
                  <a:srgbClr val="FFFFFF"/>
                </a:solidFill>
                <a:latin typeface="Calibri Light"/>
                <a:cs typeface="Calibri Light"/>
              </a:rPr>
              <a:t> </a:t>
            </a:r>
            <a:r>
              <a:rPr lang="en-US" sz="1400" spc="-20" dirty="0">
                <a:solidFill>
                  <a:srgbClr val="FFFFFF"/>
                </a:solidFill>
                <a:latin typeface="Calibri Light"/>
                <a:cs typeface="Calibri Light"/>
              </a:rPr>
              <a:t>10%</a:t>
            </a:r>
            <a:endParaRPr lang="en-US" sz="1400" dirty="0">
              <a:latin typeface="Calibri Light"/>
              <a:cs typeface="Calibri Light"/>
            </a:endParaRPr>
          </a:p>
          <a:p>
            <a:pPr>
              <a:lnSpc>
                <a:spcPct val="100000"/>
              </a:lnSpc>
              <a:spcBef>
                <a:spcPts val="55"/>
              </a:spcBef>
            </a:pPr>
            <a:endParaRPr lang="en-US" sz="1600" dirty="0">
              <a:latin typeface="Times New Roman"/>
              <a:cs typeface="Times New Roman"/>
            </a:endParaRPr>
          </a:p>
          <a:p>
            <a:pPr marL="25400">
              <a:lnSpc>
                <a:spcPct val="100000"/>
              </a:lnSpc>
            </a:pPr>
            <a:r>
              <a:rPr lang="en-US" spc="-30" dirty="0">
                <a:solidFill>
                  <a:srgbClr val="FFFFFF"/>
                </a:solidFill>
                <a:latin typeface="Calibri Light"/>
                <a:cs typeface="Calibri Light"/>
              </a:rPr>
              <a:t>K</a:t>
            </a:r>
            <a:r>
              <a:rPr lang="en-US" spc="5" dirty="0">
                <a:solidFill>
                  <a:srgbClr val="FFFFFF"/>
                </a:solidFill>
                <a:latin typeface="Calibri Light"/>
                <a:cs typeface="Calibri Light"/>
              </a:rPr>
              <a:t>e</a:t>
            </a:r>
            <a:r>
              <a:rPr lang="en-US" spc="-10" dirty="0">
                <a:solidFill>
                  <a:srgbClr val="FFFFFF"/>
                </a:solidFill>
                <a:latin typeface="Calibri Light"/>
                <a:cs typeface="Calibri Light"/>
              </a:rPr>
              <a:t>y</a:t>
            </a:r>
            <a:r>
              <a:rPr lang="en-US" spc="-90" dirty="0">
                <a:solidFill>
                  <a:srgbClr val="FFFFFF"/>
                </a:solidFill>
                <a:latin typeface="Calibri Light"/>
                <a:cs typeface="Calibri Light"/>
              </a:rPr>
              <a:t> </a:t>
            </a:r>
            <a:r>
              <a:rPr lang="en-US" spc="-5" dirty="0">
                <a:solidFill>
                  <a:srgbClr val="FFFFFF"/>
                </a:solidFill>
                <a:latin typeface="Calibri Light"/>
                <a:cs typeface="Calibri Light"/>
              </a:rPr>
              <a:t>Mil</a:t>
            </a:r>
            <a:r>
              <a:rPr lang="en-US" spc="-25" dirty="0">
                <a:solidFill>
                  <a:srgbClr val="FFFFFF"/>
                </a:solidFill>
                <a:latin typeface="Calibri Light"/>
                <a:cs typeface="Calibri Light"/>
              </a:rPr>
              <a:t>e</a:t>
            </a:r>
            <a:r>
              <a:rPr lang="en-US" spc="-30" dirty="0">
                <a:solidFill>
                  <a:srgbClr val="FFFFFF"/>
                </a:solidFill>
                <a:latin typeface="Calibri Light"/>
                <a:cs typeface="Calibri Light"/>
              </a:rPr>
              <a:t>s</a:t>
            </a:r>
            <a:r>
              <a:rPr lang="en-US" spc="-40" dirty="0">
                <a:solidFill>
                  <a:srgbClr val="FFFFFF"/>
                </a:solidFill>
                <a:latin typeface="Calibri Light"/>
                <a:cs typeface="Calibri Light"/>
              </a:rPr>
              <a:t>t</a:t>
            </a:r>
            <a:r>
              <a:rPr lang="en-US" spc="-15" dirty="0">
                <a:solidFill>
                  <a:srgbClr val="FFFFFF"/>
                </a:solidFill>
                <a:latin typeface="Calibri Light"/>
                <a:cs typeface="Calibri Light"/>
              </a:rPr>
              <a:t>o</a:t>
            </a:r>
            <a:r>
              <a:rPr lang="en-US" spc="-45" dirty="0">
                <a:solidFill>
                  <a:srgbClr val="FFFFFF"/>
                </a:solidFill>
                <a:latin typeface="Calibri Light"/>
                <a:cs typeface="Calibri Light"/>
              </a:rPr>
              <a:t>n</a:t>
            </a:r>
            <a:r>
              <a:rPr lang="en-US" spc="-25" dirty="0">
                <a:solidFill>
                  <a:srgbClr val="FFFFFF"/>
                </a:solidFill>
                <a:latin typeface="Calibri Light"/>
                <a:cs typeface="Calibri Light"/>
              </a:rPr>
              <a:t>es</a:t>
            </a:r>
            <a:endParaRPr lang="en-US" dirty="0">
              <a:latin typeface="Calibri Light"/>
              <a:cs typeface="Calibri Light"/>
            </a:endParaRPr>
          </a:p>
          <a:p>
            <a:pPr>
              <a:lnSpc>
                <a:spcPct val="100000"/>
              </a:lnSpc>
              <a:spcBef>
                <a:spcPts val="42"/>
              </a:spcBef>
            </a:pPr>
            <a:endParaRPr lang="en-US" sz="2000" dirty="0">
              <a:latin typeface="Times New Roman"/>
              <a:cs typeface="Times New Roman"/>
            </a:endParaRPr>
          </a:p>
          <a:p>
            <a:pPr marL="477520">
              <a:lnSpc>
                <a:spcPct val="100000"/>
              </a:lnSpc>
            </a:pPr>
            <a:r>
              <a:rPr lang="en-US" sz="1400" spc="-5" dirty="0">
                <a:solidFill>
                  <a:srgbClr val="FFFFFF"/>
                </a:solidFill>
                <a:latin typeface="Calibri Light"/>
                <a:cs typeface="Calibri Light"/>
              </a:rPr>
              <a:t>C</a:t>
            </a:r>
            <a:r>
              <a:rPr lang="en-US" sz="1400" spc="-10" dirty="0">
                <a:solidFill>
                  <a:srgbClr val="FFFFFF"/>
                </a:solidFill>
                <a:latin typeface="Calibri Light"/>
                <a:cs typeface="Calibri Light"/>
              </a:rPr>
              <a:t>om</a:t>
            </a:r>
            <a:r>
              <a:rPr lang="en-US" sz="1400" spc="-15" dirty="0">
                <a:solidFill>
                  <a:srgbClr val="FFFFFF"/>
                </a:solidFill>
                <a:latin typeface="Calibri Light"/>
                <a:cs typeface="Calibri Light"/>
              </a:rPr>
              <a:t>pa</a:t>
            </a:r>
            <a:r>
              <a:rPr lang="en-US" sz="1400" spc="-35" dirty="0">
                <a:solidFill>
                  <a:srgbClr val="FFFFFF"/>
                </a:solidFill>
                <a:latin typeface="Calibri Light"/>
                <a:cs typeface="Calibri Light"/>
              </a:rPr>
              <a:t>n</a:t>
            </a:r>
            <a:r>
              <a:rPr lang="en-US" sz="1400" spc="-10" dirty="0">
                <a:solidFill>
                  <a:srgbClr val="FFFFFF"/>
                </a:solidFill>
                <a:latin typeface="Calibri Light"/>
                <a:cs typeface="Calibri Light"/>
              </a:rPr>
              <a:t>y</a:t>
            </a:r>
            <a:r>
              <a:rPr lang="en-US" sz="1400" spc="15" dirty="0">
                <a:solidFill>
                  <a:srgbClr val="FFFFFF"/>
                </a:solidFill>
                <a:latin typeface="Calibri Light"/>
                <a:cs typeface="Calibri Light"/>
              </a:rPr>
              <a:t> </a:t>
            </a:r>
            <a:r>
              <a:rPr lang="en-US" sz="1400" spc="-25" dirty="0">
                <a:solidFill>
                  <a:srgbClr val="FFFFFF"/>
                </a:solidFill>
                <a:latin typeface="Calibri Light"/>
                <a:cs typeface="Calibri Light"/>
              </a:rPr>
              <a:t>f</a:t>
            </a:r>
            <a:r>
              <a:rPr lang="en-US" sz="1400" spc="-10" dirty="0">
                <a:solidFill>
                  <a:srgbClr val="FFFFFF"/>
                </a:solidFill>
                <a:latin typeface="Calibri Light"/>
                <a:cs typeface="Calibri Light"/>
              </a:rPr>
              <a:t>o</a:t>
            </a:r>
            <a:r>
              <a:rPr lang="en-US" sz="1400" spc="-15" dirty="0">
                <a:solidFill>
                  <a:srgbClr val="FFFFFF"/>
                </a:solidFill>
                <a:latin typeface="Calibri Light"/>
                <a:cs typeface="Calibri Light"/>
              </a:rPr>
              <a:t>und</a:t>
            </a:r>
            <a:r>
              <a:rPr lang="en-US" sz="1400" spc="-35" dirty="0">
                <a:solidFill>
                  <a:srgbClr val="FFFFFF"/>
                </a:solidFill>
                <a:latin typeface="Calibri Light"/>
                <a:cs typeface="Calibri Light"/>
              </a:rPr>
              <a:t>a</a:t>
            </a:r>
            <a:r>
              <a:rPr lang="en-US" sz="1400" dirty="0">
                <a:solidFill>
                  <a:srgbClr val="FFFFFF"/>
                </a:solidFill>
                <a:latin typeface="Calibri Light"/>
                <a:cs typeface="Calibri Light"/>
              </a:rPr>
              <a:t>t</a:t>
            </a:r>
            <a:r>
              <a:rPr lang="en-US" sz="1400" spc="-10" dirty="0">
                <a:solidFill>
                  <a:srgbClr val="FFFFFF"/>
                </a:solidFill>
                <a:latin typeface="Calibri Light"/>
                <a:cs typeface="Calibri Light"/>
              </a:rPr>
              <a:t>ion;</a:t>
            </a:r>
            <a:endParaRPr lang="en-US" sz="1400" dirty="0">
              <a:latin typeface="Calibri Light"/>
              <a:cs typeface="Calibri Light"/>
            </a:endParaRPr>
          </a:p>
          <a:p>
            <a:pPr marL="477520" marR="511175">
              <a:lnSpc>
                <a:spcPct val="100000"/>
              </a:lnSpc>
            </a:pPr>
            <a:r>
              <a:rPr lang="en-US" sz="1400" spc="-20" dirty="0">
                <a:solidFill>
                  <a:srgbClr val="FFFFFF"/>
                </a:solidFill>
                <a:latin typeface="Calibri Light"/>
                <a:cs typeface="Calibri Light"/>
              </a:rPr>
              <a:t>D</a:t>
            </a:r>
            <a:r>
              <a:rPr lang="en-US" sz="1400" spc="-10" dirty="0">
                <a:solidFill>
                  <a:srgbClr val="FFFFFF"/>
                </a:solidFill>
                <a:latin typeface="Calibri Light"/>
                <a:cs typeface="Calibri Light"/>
              </a:rPr>
              <a:t>i</a:t>
            </a:r>
            <a:r>
              <a:rPr lang="en-US" sz="1400" spc="-20" dirty="0">
                <a:solidFill>
                  <a:srgbClr val="FFFFFF"/>
                </a:solidFill>
                <a:latin typeface="Calibri Light"/>
                <a:cs typeface="Calibri Light"/>
              </a:rPr>
              <a:t>r</a:t>
            </a:r>
            <a:r>
              <a:rPr lang="en-US" sz="1400" spc="5" dirty="0">
                <a:solidFill>
                  <a:srgbClr val="FFFFFF"/>
                </a:solidFill>
                <a:latin typeface="Calibri Light"/>
                <a:cs typeface="Calibri Light"/>
              </a:rPr>
              <a:t>ec</a:t>
            </a:r>
            <a:r>
              <a:rPr lang="en-US" sz="1400" spc="-5" dirty="0">
                <a:solidFill>
                  <a:srgbClr val="FFFFFF"/>
                </a:solidFill>
                <a:latin typeface="Calibri Light"/>
                <a:cs typeface="Calibri Light"/>
              </a:rPr>
              <a:t>t</a:t>
            </a:r>
            <a:r>
              <a:rPr lang="en-US" sz="1400" spc="-30" dirty="0">
                <a:solidFill>
                  <a:srgbClr val="FFFFFF"/>
                </a:solidFill>
                <a:latin typeface="Calibri Light"/>
                <a:cs typeface="Calibri Light"/>
              </a:rPr>
              <a:t> </a:t>
            </a:r>
            <a:r>
              <a:rPr lang="en-US" sz="1400" spc="-10" dirty="0">
                <a:solidFill>
                  <a:srgbClr val="FFFFFF"/>
                </a:solidFill>
                <a:latin typeface="Calibri Light"/>
                <a:cs typeface="Calibri Light"/>
              </a:rPr>
              <a:t>di</a:t>
            </a:r>
            <a:r>
              <a:rPr lang="en-US" sz="1400" spc="-30" dirty="0">
                <a:solidFill>
                  <a:srgbClr val="FFFFFF"/>
                </a:solidFill>
                <a:latin typeface="Calibri Light"/>
                <a:cs typeface="Calibri Light"/>
              </a:rPr>
              <a:t>s</a:t>
            </a:r>
            <a:r>
              <a:rPr lang="en-US" sz="1400" dirty="0">
                <a:solidFill>
                  <a:srgbClr val="FFFFFF"/>
                </a:solidFill>
                <a:latin typeface="Calibri Light"/>
                <a:cs typeface="Calibri Light"/>
              </a:rPr>
              <a:t>tr</a:t>
            </a:r>
            <a:r>
              <a:rPr lang="en-US" sz="1400" spc="-10" dirty="0">
                <a:solidFill>
                  <a:srgbClr val="FFFFFF"/>
                </a:solidFill>
                <a:latin typeface="Calibri Light"/>
                <a:cs typeface="Calibri Light"/>
              </a:rPr>
              <a:t>ibu</a:t>
            </a:r>
            <a:r>
              <a:rPr lang="en-US" sz="1400" dirty="0">
                <a:solidFill>
                  <a:srgbClr val="FFFFFF"/>
                </a:solidFill>
                <a:latin typeface="Calibri Light"/>
                <a:cs typeface="Calibri Light"/>
              </a:rPr>
              <a:t>t</a:t>
            </a:r>
            <a:r>
              <a:rPr lang="en-US" sz="1400" spc="-10" dirty="0">
                <a:solidFill>
                  <a:srgbClr val="FFFFFF"/>
                </a:solidFill>
                <a:latin typeface="Calibri Light"/>
                <a:cs typeface="Calibri Light"/>
              </a:rPr>
              <a:t>ion</a:t>
            </a:r>
            <a:r>
              <a:rPr lang="en-US" sz="1400" spc="45" dirty="0">
                <a:solidFill>
                  <a:srgbClr val="FFFFFF"/>
                </a:solidFill>
                <a:latin typeface="Calibri Light"/>
                <a:cs typeface="Calibri Light"/>
              </a:rPr>
              <a:t> </a:t>
            </a:r>
            <a:r>
              <a:rPr lang="en-US" sz="1400" spc="-15" dirty="0">
                <a:solidFill>
                  <a:srgbClr val="FFFFFF"/>
                </a:solidFill>
                <a:latin typeface="Calibri Light"/>
                <a:cs typeface="Calibri Light"/>
              </a:rPr>
              <a:t>c</a:t>
            </a:r>
            <a:r>
              <a:rPr lang="en-US" sz="1400" spc="-10" dirty="0">
                <a:solidFill>
                  <a:srgbClr val="FFFFFF"/>
                </a:solidFill>
                <a:latin typeface="Calibri Light"/>
                <a:cs typeface="Calibri Light"/>
              </a:rPr>
              <a:t>o</a:t>
            </a:r>
            <a:r>
              <a:rPr lang="en-US" sz="1400" spc="-35" dirty="0">
                <a:solidFill>
                  <a:srgbClr val="FFFFFF"/>
                </a:solidFill>
                <a:latin typeface="Calibri Light"/>
                <a:cs typeface="Calibri Light"/>
              </a:rPr>
              <a:t>n</a:t>
            </a:r>
            <a:r>
              <a:rPr lang="en-US" sz="1400" dirty="0">
                <a:solidFill>
                  <a:srgbClr val="FFFFFF"/>
                </a:solidFill>
                <a:latin typeface="Calibri Light"/>
                <a:cs typeface="Calibri Light"/>
              </a:rPr>
              <a:t>t</a:t>
            </a:r>
            <a:r>
              <a:rPr lang="en-US" sz="1400" spc="-20" dirty="0">
                <a:solidFill>
                  <a:srgbClr val="FFFFFF"/>
                </a:solidFill>
                <a:latin typeface="Calibri Light"/>
                <a:cs typeface="Calibri Light"/>
              </a:rPr>
              <a:t>r</a:t>
            </a:r>
            <a:r>
              <a:rPr lang="en-US" sz="1400" spc="-15" dirty="0">
                <a:solidFill>
                  <a:srgbClr val="FFFFFF"/>
                </a:solidFill>
                <a:latin typeface="Calibri Light"/>
                <a:cs typeface="Calibri Light"/>
              </a:rPr>
              <a:t>a</a:t>
            </a:r>
            <a:r>
              <a:rPr lang="en-US" sz="1400" spc="5" dirty="0">
                <a:solidFill>
                  <a:srgbClr val="FFFFFF"/>
                </a:solidFill>
                <a:latin typeface="Calibri Light"/>
                <a:cs typeface="Calibri Light"/>
              </a:rPr>
              <a:t>c</a:t>
            </a:r>
            <a:r>
              <a:rPr lang="en-US" sz="1400" dirty="0">
                <a:solidFill>
                  <a:srgbClr val="FFFFFF"/>
                </a:solidFill>
                <a:latin typeface="Calibri Light"/>
                <a:cs typeface="Calibri Light"/>
              </a:rPr>
              <a:t>t</a:t>
            </a:r>
            <a:r>
              <a:rPr lang="en-US" sz="1400" spc="-5" dirty="0">
                <a:solidFill>
                  <a:srgbClr val="FFFFFF"/>
                </a:solidFill>
                <a:latin typeface="Calibri Light"/>
                <a:cs typeface="Calibri Light"/>
              </a:rPr>
              <a:t>s</a:t>
            </a:r>
            <a:r>
              <a:rPr lang="en-US" sz="1400" dirty="0">
                <a:solidFill>
                  <a:srgbClr val="FFFFFF"/>
                </a:solidFill>
                <a:latin typeface="Calibri Light"/>
                <a:cs typeface="Calibri Light"/>
              </a:rPr>
              <a:t> </a:t>
            </a:r>
            <a:r>
              <a:rPr lang="en-US" sz="1400" spc="-20" dirty="0">
                <a:solidFill>
                  <a:srgbClr val="FFFFFF"/>
                </a:solidFill>
                <a:latin typeface="Calibri Light"/>
                <a:cs typeface="Calibri Light"/>
              </a:rPr>
              <a:t>10</a:t>
            </a:r>
            <a:r>
              <a:rPr lang="en-US" sz="1400" spc="-5" dirty="0">
                <a:solidFill>
                  <a:srgbClr val="FFFFFF"/>
                </a:solidFill>
                <a:latin typeface="Calibri Light"/>
                <a:cs typeface="Calibri Light"/>
              </a:rPr>
              <a:t>+; </a:t>
            </a:r>
            <a:r>
              <a:rPr lang="en-US" sz="1400" dirty="0">
                <a:solidFill>
                  <a:srgbClr val="FFFFFF"/>
                </a:solidFill>
                <a:latin typeface="Calibri Light"/>
                <a:cs typeface="Calibri Light"/>
              </a:rPr>
              <a:t>R</a:t>
            </a:r>
            <a:r>
              <a:rPr lang="en-US" sz="1400" spc="-35" dirty="0">
                <a:solidFill>
                  <a:srgbClr val="FFFFFF"/>
                </a:solidFill>
                <a:latin typeface="Calibri Light"/>
                <a:cs typeface="Calibri Light"/>
              </a:rPr>
              <a:t>a</a:t>
            </a:r>
            <a:r>
              <a:rPr lang="en-US" sz="1400" spc="-20" dirty="0">
                <a:solidFill>
                  <a:srgbClr val="FFFFFF"/>
                </a:solidFill>
                <a:latin typeface="Calibri Light"/>
                <a:cs typeface="Calibri Light"/>
              </a:rPr>
              <a:t>t</a:t>
            </a:r>
            <a:r>
              <a:rPr lang="en-US" sz="1400" spc="5" dirty="0">
                <a:solidFill>
                  <a:srgbClr val="FFFFFF"/>
                </a:solidFill>
                <a:latin typeface="Calibri Light"/>
                <a:cs typeface="Calibri Light"/>
              </a:rPr>
              <a:t>e</a:t>
            </a:r>
            <a:r>
              <a:rPr lang="en-US" sz="1400" spc="-10" dirty="0">
                <a:solidFill>
                  <a:srgbClr val="FFFFFF"/>
                </a:solidFill>
                <a:latin typeface="Calibri Light"/>
                <a:cs typeface="Calibri Light"/>
              </a:rPr>
              <a:t>d</a:t>
            </a:r>
            <a:r>
              <a:rPr lang="en-US" sz="1400" spc="5" dirty="0">
                <a:solidFill>
                  <a:srgbClr val="FFFFFF"/>
                </a:solidFill>
                <a:latin typeface="Calibri Light"/>
                <a:cs typeface="Calibri Light"/>
              </a:rPr>
              <a:t> </a:t>
            </a:r>
            <a:r>
              <a:rPr lang="en-US" sz="1400" spc="-100" dirty="0">
                <a:solidFill>
                  <a:srgbClr val="FFFFFF"/>
                </a:solidFill>
                <a:latin typeface="Calibri Light"/>
                <a:cs typeface="Calibri Light"/>
              </a:rPr>
              <a:t>T</a:t>
            </a:r>
            <a:r>
              <a:rPr lang="en-US" sz="1400" spc="-10" dirty="0">
                <a:solidFill>
                  <a:srgbClr val="FFFFFF"/>
                </a:solidFill>
                <a:latin typeface="Calibri Light"/>
                <a:cs typeface="Calibri Light"/>
              </a:rPr>
              <a:t>o</a:t>
            </a:r>
            <a:r>
              <a:rPr lang="en-US" sz="1400" spc="-15" dirty="0">
                <a:solidFill>
                  <a:srgbClr val="FFFFFF"/>
                </a:solidFill>
                <a:latin typeface="Calibri Light"/>
                <a:cs typeface="Calibri Light"/>
              </a:rPr>
              <a:t>p</a:t>
            </a:r>
            <a:r>
              <a:rPr lang="en-US" sz="1400" spc="-10" dirty="0">
                <a:solidFill>
                  <a:srgbClr val="FFFFFF"/>
                </a:solidFill>
                <a:latin typeface="Calibri Light"/>
                <a:cs typeface="Calibri Light"/>
              </a:rPr>
              <a:t>-3</a:t>
            </a:r>
            <a:r>
              <a:rPr lang="en-US" sz="1400" dirty="0">
                <a:solidFill>
                  <a:srgbClr val="FFFFFF"/>
                </a:solidFill>
                <a:latin typeface="Calibri Light"/>
                <a:cs typeface="Calibri Light"/>
              </a:rPr>
              <a:t> </a:t>
            </a:r>
            <a:r>
              <a:rPr lang="en-US" sz="1400" spc="5" dirty="0">
                <a:solidFill>
                  <a:srgbClr val="FFFFFF"/>
                </a:solidFill>
                <a:latin typeface="Calibri Light"/>
                <a:cs typeface="Calibri Light"/>
              </a:rPr>
              <a:t>I</a:t>
            </a:r>
            <a:r>
              <a:rPr lang="en-US" sz="1400" dirty="0">
                <a:solidFill>
                  <a:srgbClr val="FFFFFF"/>
                </a:solidFill>
                <a:latin typeface="Calibri Light"/>
                <a:cs typeface="Calibri Light"/>
              </a:rPr>
              <a:t>T</a:t>
            </a:r>
            <a:r>
              <a:rPr lang="en-US" sz="1400" spc="-15" dirty="0">
                <a:solidFill>
                  <a:srgbClr val="FFFFFF"/>
                </a:solidFill>
                <a:latin typeface="Calibri Light"/>
                <a:cs typeface="Calibri Light"/>
              </a:rPr>
              <a:t> </a:t>
            </a:r>
            <a:r>
              <a:rPr lang="en-US" sz="1400" spc="-20" dirty="0">
                <a:solidFill>
                  <a:srgbClr val="FFFFFF"/>
                </a:solidFill>
                <a:latin typeface="Calibri Light"/>
                <a:cs typeface="Calibri Light"/>
              </a:rPr>
              <a:t>R</a:t>
            </a:r>
            <a:r>
              <a:rPr lang="en-US" sz="1400" spc="5" dirty="0">
                <a:solidFill>
                  <a:srgbClr val="FFFFFF"/>
                </a:solidFill>
                <a:latin typeface="Calibri Light"/>
                <a:cs typeface="Calibri Light"/>
              </a:rPr>
              <a:t>e</a:t>
            </a:r>
            <a:r>
              <a:rPr lang="en-US" sz="1400" spc="-10" dirty="0">
                <a:solidFill>
                  <a:srgbClr val="FFFFFF"/>
                </a:solidFill>
                <a:latin typeface="Calibri Light"/>
                <a:cs typeface="Calibri Light"/>
              </a:rPr>
              <a:t>s</a:t>
            </a:r>
            <a:r>
              <a:rPr lang="en-US" sz="1400" spc="-5" dirty="0">
                <a:solidFill>
                  <a:srgbClr val="FFFFFF"/>
                </a:solidFill>
                <a:latin typeface="Calibri Light"/>
                <a:cs typeface="Calibri Light"/>
              </a:rPr>
              <a:t>e</a:t>
            </a:r>
            <a:r>
              <a:rPr lang="en-US" sz="1400" spc="-10" dirty="0">
                <a:solidFill>
                  <a:srgbClr val="FFFFFF"/>
                </a:solidFill>
                <a:latin typeface="Calibri Light"/>
                <a:cs typeface="Calibri Light"/>
              </a:rPr>
              <a:t>ll</a:t>
            </a:r>
            <a:r>
              <a:rPr lang="en-US" sz="1400" spc="-5" dirty="0">
                <a:solidFill>
                  <a:srgbClr val="FFFFFF"/>
                </a:solidFill>
                <a:latin typeface="Calibri Light"/>
                <a:cs typeface="Calibri Light"/>
              </a:rPr>
              <a:t>er</a:t>
            </a:r>
            <a:r>
              <a:rPr lang="en-US" sz="1400" spc="-25" dirty="0">
                <a:solidFill>
                  <a:srgbClr val="FFFFFF"/>
                </a:solidFill>
                <a:latin typeface="Calibri Light"/>
                <a:cs typeface="Calibri Light"/>
              </a:rPr>
              <a:t> </a:t>
            </a:r>
            <a:r>
              <a:rPr lang="en-US" sz="1400" spc="-10" dirty="0">
                <a:solidFill>
                  <a:srgbClr val="FFFFFF"/>
                </a:solidFill>
                <a:latin typeface="Calibri Light"/>
                <a:cs typeface="Calibri Light"/>
              </a:rPr>
              <a:t>in</a:t>
            </a:r>
            <a:r>
              <a:rPr lang="en-US" sz="1400" spc="5" dirty="0">
                <a:solidFill>
                  <a:srgbClr val="FFFFFF"/>
                </a:solidFill>
                <a:latin typeface="Calibri Light"/>
                <a:cs typeface="Calibri Light"/>
              </a:rPr>
              <a:t> </a:t>
            </a:r>
            <a:r>
              <a:rPr lang="en-US" sz="1400" spc="-15" dirty="0">
                <a:solidFill>
                  <a:srgbClr val="FFFFFF"/>
                </a:solidFill>
                <a:latin typeface="Calibri Light"/>
                <a:cs typeface="Calibri Light"/>
              </a:rPr>
              <a:t>U</a:t>
            </a:r>
            <a:r>
              <a:rPr lang="en-US" sz="1400" spc="-20" dirty="0">
                <a:solidFill>
                  <a:srgbClr val="FFFFFF"/>
                </a:solidFill>
                <a:latin typeface="Calibri Light"/>
                <a:cs typeface="Calibri Light"/>
              </a:rPr>
              <a:t>kr</a:t>
            </a:r>
            <a:r>
              <a:rPr lang="en-US" sz="1400" spc="-10" dirty="0">
                <a:solidFill>
                  <a:srgbClr val="FFFFFF"/>
                </a:solidFill>
                <a:latin typeface="Calibri Light"/>
                <a:cs typeface="Calibri Light"/>
              </a:rPr>
              <a:t>ain</a:t>
            </a:r>
            <a:r>
              <a:rPr lang="en-US" sz="1400" spc="5" dirty="0">
                <a:solidFill>
                  <a:srgbClr val="FFFFFF"/>
                </a:solidFill>
                <a:latin typeface="Calibri Light"/>
                <a:cs typeface="Calibri Light"/>
              </a:rPr>
              <a:t>e</a:t>
            </a:r>
            <a:r>
              <a:rPr lang="en-US" sz="1400" spc="-5" dirty="0">
                <a:solidFill>
                  <a:srgbClr val="FFFFFF"/>
                </a:solidFill>
                <a:latin typeface="Calibri Light"/>
                <a:cs typeface="Calibri Light"/>
              </a:rPr>
              <a:t>; </a:t>
            </a:r>
            <a:r>
              <a:rPr lang="en-US" sz="1400" spc="-20" dirty="0">
                <a:solidFill>
                  <a:srgbClr val="FFFFFF"/>
                </a:solidFill>
                <a:latin typeface="Calibri Light"/>
                <a:cs typeface="Calibri Light"/>
              </a:rPr>
              <a:t>D</a:t>
            </a:r>
            <a:r>
              <a:rPr lang="en-US" sz="1400" spc="-10" dirty="0">
                <a:solidFill>
                  <a:srgbClr val="FFFFFF"/>
                </a:solidFill>
                <a:latin typeface="Calibri Light"/>
                <a:cs typeface="Calibri Light"/>
              </a:rPr>
              <a:t>i</a:t>
            </a:r>
            <a:r>
              <a:rPr lang="en-US" sz="1400" spc="-20" dirty="0">
                <a:solidFill>
                  <a:srgbClr val="FFFFFF"/>
                </a:solidFill>
                <a:latin typeface="Calibri Light"/>
                <a:cs typeface="Calibri Light"/>
              </a:rPr>
              <a:t>r</a:t>
            </a:r>
            <a:r>
              <a:rPr lang="en-US" sz="1400" spc="5" dirty="0">
                <a:solidFill>
                  <a:srgbClr val="FFFFFF"/>
                </a:solidFill>
                <a:latin typeface="Calibri Light"/>
                <a:cs typeface="Calibri Light"/>
              </a:rPr>
              <a:t>ec</a:t>
            </a:r>
            <a:r>
              <a:rPr lang="en-US" sz="1400" spc="-5" dirty="0">
                <a:solidFill>
                  <a:srgbClr val="FFFFFF"/>
                </a:solidFill>
                <a:latin typeface="Calibri Light"/>
                <a:cs typeface="Calibri Light"/>
              </a:rPr>
              <a:t>t</a:t>
            </a:r>
            <a:r>
              <a:rPr lang="en-US" sz="1400" spc="-30" dirty="0">
                <a:solidFill>
                  <a:srgbClr val="FFFFFF"/>
                </a:solidFill>
                <a:latin typeface="Calibri Light"/>
                <a:cs typeface="Calibri Light"/>
              </a:rPr>
              <a:t> </a:t>
            </a:r>
            <a:r>
              <a:rPr lang="en-US" sz="1400" spc="-10" dirty="0">
                <a:solidFill>
                  <a:srgbClr val="FFFFFF"/>
                </a:solidFill>
                <a:latin typeface="Calibri Light"/>
                <a:cs typeface="Calibri Light"/>
              </a:rPr>
              <a:t>di</a:t>
            </a:r>
            <a:r>
              <a:rPr lang="en-US" sz="1400" spc="-30" dirty="0">
                <a:solidFill>
                  <a:srgbClr val="FFFFFF"/>
                </a:solidFill>
                <a:latin typeface="Calibri Light"/>
                <a:cs typeface="Calibri Light"/>
              </a:rPr>
              <a:t>s</a:t>
            </a:r>
            <a:r>
              <a:rPr lang="en-US" sz="1400" dirty="0">
                <a:solidFill>
                  <a:srgbClr val="FFFFFF"/>
                </a:solidFill>
                <a:latin typeface="Calibri Light"/>
                <a:cs typeface="Calibri Light"/>
              </a:rPr>
              <a:t>tr</a:t>
            </a:r>
            <a:r>
              <a:rPr lang="en-US" sz="1400" spc="-10" dirty="0">
                <a:solidFill>
                  <a:srgbClr val="FFFFFF"/>
                </a:solidFill>
                <a:latin typeface="Calibri Light"/>
                <a:cs typeface="Calibri Light"/>
              </a:rPr>
              <a:t>ibu</a:t>
            </a:r>
            <a:r>
              <a:rPr lang="en-US" sz="1400" dirty="0">
                <a:solidFill>
                  <a:srgbClr val="FFFFFF"/>
                </a:solidFill>
                <a:latin typeface="Calibri Light"/>
                <a:cs typeface="Calibri Light"/>
              </a:rPr>
              <a:t>t</a:t>
            </a:r>
            <a:r>
              <a:rPr lang="en-US" sz="1400" spc="-10" dirty="0">
                <a:solidFill>
                  <a:srgbClr val="FFFFFF"/>
                </a:solidFill>
                <a:latin typeface="Calibri Light"/>
                <a:cs typeface="Calibri Light"/>
              </a:rPr>
              <a:t>ion</a:t>
            </a:r>
            <a:r>
              <a:rPr lang="en-US" sz="1400" spc="45" dirty="0">
                <a:solidFill>
                  <a:srgbClr val="FFFFFF"/>
                </a:solidFill>
                <a:latin typeface="Calibri Light"/>
                <a:cs typeface="Calibri Light"/>
              </a:rPr>
              <a:t> </a:t>
            </a:r>
            <a:r>
              <a:rPr lang="en-US" sz="1400" spc="-15" dirty="0">
                <a:solidFill>
                  <a:srgbClr val="FFFFFF"/>
                </a:solidFill>
                <a:latin typeface="Calibri Light"/>
                <a:cs typeface="Calibri Light"/>
              </a:rPr>
              <a:t>c</a:t>
            </a:r>
            <a:r>
              <a:rPr lang="en-US" sz="1400" spc="-10" dirty="0">
                <a:solidFill>
                  <a:srgbClr val="FFFFFF"/>
                </a:solidFill>
                <a:latin typeface="Calibri Light"/>
                <a:cs typeface="Calibri Light"/>
              </a:rPr>
              <a:t>o</a:t>
            </a:r>
            <a:r>
              <a:rPr lang="en-US" sz="1400" spc="-35" dirty="0">
                <a:solidFill>
                  <a:srgbClr val="FFFFFF"/>
                </a:solidFill>
                <a:latin typeface="Calibri Light"/>
                <a:cs typeface="Calibri Light"/>
              </a:rPr>
              <a:t>n</a:t>
            </a:r>
            <a:r>
              <a:rPr lang="en-US" sz="1400" dirty="0">
                <a:solidFill>
                  <a:srgbClr val="FFFFFF"/>
                </a:solidFill>
                <a:latin typeface="Calibri Light"/>
                <a:cs typeface="Calibri Light"/>
              </a:rPr>
              <a:t>t</a:t>
            </a:r>
            <a:r>
              <a:rPr lang="en-US" sz="1400" spc="-20" dirty="0">
                <a:solidFill>
                  <a:srgbClr val="FFFFFF"/>
                </a:solidFill>
                <a:latin typeface="Calibri Light"/>
                <a:cs typeface="Calibri Light"/>
              </a:rPr>
              <a:t>r</a:t>
            </a:r>
            <a:r>
              <a:rPr lang="en-US" sz="1400" spc="-15" dirty="0">
                <a:solidFill>
                  <a:srgbClr val="FFFFFF"/>
                </a:solidFill>
                <a:latin typeface="Calibri Light"/>
                <a:cs typeface="Calibri Light"/>
              </a:rPr>
              <a:t>a</a:t>
            </a:r>
            <a:r>
              <a:rPr lang="en-US" sz="1400" spc="5" dirty="0">
                <a:solidFill>
                  <a:srgbClr val="FFFFFF"/>
                </a:solidFill>
                <a:latin typeface="Calibri Light"/>
                <a:cs typeface="Calibri Light"/>
              </a:rPr>
              <a:t>c</a:t>
            </a:r>
            <a:r>
              <a:rPr lang="en-US" sz="1400" dirty="0">
                <a:solidFill>
                  <a:srgbClr val="FFFFFF"/>
                </a:solidFill>
                <a:latin typeface="Calibri Light"/>
                <a:cs typeface="Calibri Light"/>
              </a:rPr>
              <a:t>t</a:t>
            </a:r>
            <a:r>
              <a:rPr lang="en-US" sz="1400" spc="-10" dirty="0">
                <a:solidFill>
                  <a:srgbClr val="FFFFFF"/>
                </a:solidFill>
                <a:latin typeface="Calibri Light"/>
                <a:cs typeface="Calibri Light"/>
              </a:rPr>
              <a:t>s</a:t>
            </a:r>
            <a:r>
              <a:rPr lang="en-US" sz="1400" spc="-5" dirty="0">
                <a:solidFill>
                  <a:srgbClr val="FFFFFF"/>
                </a:solidFill>
                <a:latin typeface="Calibri Light"/>
                <a:cs typeface="Calibri Light"/>
              </a:rPr>
              <a:t>;</a:t>
            </a:r>
            <a:endParaRPr lang="en-US" sz="1400" dirty="0">
              <a:latin typeface="Calibri Light"/>
              <a:cs typeface="Calibri Light"/>
            </a:endParaRPr>
          </a:p>
          <a:p>
            <a:pPr marL="477520" marR="5080" algn="just">
              <a:lnSpc>
                <a:spcPct val="100000"/>
              </a:lnSpc>
            </a:pPr>
            <a:r>
              <a:rPr lang="en-US" sz="1400" spc="-5" dirty="0">
                <a:solidFill>
                  <a:srgbClr val="FFFFFF"/>
                </a:solidFill>
                <a:latin typeface="Calibri Light"/>
                <a:cs typeface="Calibri Light"/>
              </a:rPr>
              <a:t>C</a:t>
            </a:r>
            <a:r>
              <a:rPr lang="en-US" sz="1400" spc="5" dirty="0">
                <a:solidFill>
                  <a:srgbClr val="FFFFFF"/>
                </a:solidFill>
                <a:latin typeface="Calibri Light"/>
                <a:cs typeface="Calibri Light"/>
              </a:rPr>
              <a:t>e</a:t>
            </a:r>
            <a:r>
              <a:rPr lang="en-US" sz="1400" dirty="0">
                <a:solidFill>
                  <a:srgbClr val="FFFFFF"/>
                </a:solidFill>
                <a:latin typeface="Calibri Light"/>
                <a:cs typeface="Calibri Light"/>
              </a:rPr>
              <a:t>rt</a:t>
            </a:r>
            <a:r>
              <a:rPr lang="en-US" sz="1400" spc="-10" dirty="0">
                <a:solidFill>
                  <a:srgbClr val="FFFFFF"/>
                </a:solidFill>
                <a:latin typeface="Calibri Light"/>
                <a:cs typeface="Calibri Light"/>
              </a:rPr>
              <a:t>i</a:t>
            </a:r>
            <a:r>
              <a:rPr lang="en-US" sz="1400" spc="-5" dirty="0">
                <a:solidFill>
                  <a:srgbClr val="FFFFFF"/>
                </a:solidFill>
                <a:latin typeface="Calibri Light"/>
                <a:cs typeface="Calibri Light"/>
              </a:rPr>
              <a:t>f</a:t>
            </a:r>
            <a:r>
              <a:rPr lang="en-US" sz="1400" spc="-10" dirty="0">
                <a:solidFill>
                  <a:srgbClr val="FFFFFF"/>
                </a:solidFill>
                <a:latin typeface="Calibri Light"/>
                <a:cs typeface="Calibri Light"/>
              </a:rPr>
              <a:t>i</a:t>
            </a:r>
            <a:r>
              <a:rPr lang="en-US" sz="1400" spc="5" dirty="0">
                <a:solidFill>
                  <a:srgbClr val="FFFFFF"/>
                </a:solidFill>
                <a:latin typeface="Calibri Light"/>
                <a:cs typeface="Calibri Light"/>
              </a:rPr>
              <a:t>e</a:t>
            </a:r>
            <a:r>
              <a:rPr lang="en-US" sz="1400" spc="-10" dirty="0">
                <a:solidFill>
                  <a:srgbClr val="FFFFFF"/>
                </a:solidFill>
                <a:latin typeface="Calibri Light"/>
                <a:cs typeface="Calibri Light"/>
              </a:rPr>
              <a:t>d</a:t>
            </a:r>
            <a:r>
              <a:rPr lang="en-US" sz="1400" spc="-35" dirty="0">
                <a:solidFill>
                  <a:srgbClr val="FFFFFF"/>
                </a:solidFill>
                <a:latin typeface="Calibri Light"/>
                <a:cs typeface="Calibri Light"/>
              </a:rPr>
              <a:t> </a:t>
            </a:r>
            <a:r>
              <a:rPr lang="en-US" sz="1400" spc="-15" dirty="0">
                <a:solidFill>
                  <a:srgbClr val="FFFFFF"/>
                </a:solidFill>
                <a:latin typeface="Calibri Light"/>
                <a:cs typeface="Calibri Light"/>
              </a:rPr>
              <a:t>pa</a:t>
            </a:r>
            <a:r>
              <a:rPr lang="en-US" sz="1400" dirty="0">
                <a:solidFill>
                  <a:srgbClr val="FFFFFF"/>
                </a:solidFill>
                <a:latin typeface="Calibri Light"/>
                <a:cs typeface="Calibri Light"/>
              </a:rPr>
              <a:t>rt</a:t>
            </a:r>
            <a:r>
              <a:rPr lang="en-US" sz="1400" spc="-15" dirty="0">
                <a:solidFill>
                  <a:srgbClr val="FFFFFF"/>
                </a:solidFill>
                <a:latin typeface="Calibri Light"/>
                <a:cs typeface="Calibri Light"/>
              </a:rPr>
              <a:t>n</a:t>
            </a:r>
            <a:r>
              <a:rPr lang="en-US" sz="1400" spc="-5" dirty="0">
                <a:solidFill>
                  <a:srgbClr val="FFFFFF"/>
                </a:solidFill>
                <a:latin typeface="Calibri Light"/>
                <a:cs typeface="Calibri Light"/>
              </a:rPr>
              <a:t>er </a:t>
            </a:r>
            <a:r>
              <a:rPr lang="en-US" sz="1400" spc="-10" dirty="0">
                <a:solidFill>
                  <a:srgbClr val="FFFFFF"/>
                </a:solidFill>
                <a:latin typeface="Calibri Light"/>
                <a:cs typeface="Calibri Light"/>
              </a:rPr>
              <a:t>o</a:t>
            </a:r>
            <a:r>
              <a:rPr lang="en-US" sz="1400" spc="-5" dirty="0">
                <a:solidFill>
                  <a:srgbClr val="FFFFFF"/>
                </a:solidFill>
                <a:latin typeface="Calibri Light"/>
                <a:cs typeface="Calibri Light"/>
              </a:rPr>
              <a:t>f</a:t>
            </a:r>
            <a:r>
              <a:rPr lang="en-US" sz="1400" spc="5" dirty="0">
                <a:solidFill>
                  <a:srgbClr val="FFFFFF"/>
                </a:solidFill>
                <a:latin typeface="Calibri Light"/>
                <a:cs typeface="Calibri Light"/>
              </a:rPr>
              <a:t> </a:t>
            </a:r>
            <a:r>
              <a:rPr lang="en-US" sz="1400" spc="-20" dirty="0">
                <a:solidFill>
                  <a:srgbClr val="FFFFFF"/>
                </a:solidFill>
                <a:latin typeface="Calibri Light"/>
                <a:cs typeface="Calibri Light"/>
              </a:rPr>
              <a:t>30</a:t>
            </a:r>
            <a:r>
              <a:rPr lang="en-US" sz="1400" dirty="0">
                <a:solidFill>
                  <a:srgbClr val="FFFFFF"/>
                </a:solidFill>
                <a:latin typeface="Calibri Light"/>
                <a:cs typeface="Calibri Light"/>
              </a:rPr>
              <a:t>+</a:t>
            </a:r>
            <a:r>
              <a:rPr lang="en-US" sz="1400" spc="30" dirty="0">
                <a:solidFill>
                  <a:srgbClr val="FFFFFF"/>
                </a:solidFill>
                <a:latin typeface="Calibri Light"/>
                <a:cs typeface="Calibri Light"/>
              </a:rPr>
              <a:t> </a:t>
            </a:r>
            <a:r>
              <a:rPr lang="en-US" sz="1400" spc="-40" dirty="0">
                <a:solidFill>
                  <a:srgbClr val="FFFFFF"/>
                </a:solidFill>
                <a:latin typeface="Calibri Light"/>
                <a:cs typeface="Calibri Light"/>
              </a:rPr>
              <a:t>v</a:t>
            </a:r>
            <a:r>
              <a:rPr lang="en-US" sz="1400" spc="5" dirty="0">
                <a:solidFill>
                  <a:srgbClr val="FFFFFF"/>
                </a:solidFill>
                <a:latin typeface="Calibri Light"/>
                <a:cs typeface="Calibri Light"/>
              </a:rPr>
              <a:t>e</a:t>
            </a:r>
            <a:r>
              <a:rPr lang="en-US" sz="1400" spc="-15" dirty="0">
                <a:solidFill>
                  <a:srgbClr val="FFFFFF"/>
                </a:solidFill>
                <a:latin typeface="Calibri Light"/>
                <a:cs typeface="Calibri Light"/>
              </a:rPr>
              <a:t>nd</a:t>
            </a:r>
            <a:r>
              <a:rPr lang="en-US" sz="1400" spc="-20" dirty="0">
                <a:solidFill>
                  <a:srgbClr val="FFFFFF"/>
                </a:solidFill>
                <a:latin typeface="Calibri Light"/>
                <a:cs typeface="Calibri Light"/>
              </a:rPr>
              <a:t>or</a:t>
            </a:r>
            <a:r>
              <a:rPr lang="en-US" sz="1400" spc="-10" dirty="0">
                <a:solidFill>
                  <a:srgbClr val="FFFFFF"/>
                </a:solidFill>
                <a:latin typeface="Calibri Light"/>
                <a:cs typeface="Calibri Light"/>
              </a:rPr>
              <a:t>s</a:t>
            </a:r>
            <a:r>
              <a:rPr lang="en-US" sz="1400" spc="-5" dirty="0">
                <a:solidFill>
                  <a:srgbClr val="FFFFFF"/>
                </a:solidFill>
                <a:latin typeface="Calibri Light"/>
                <a:cs typeface="Calibri Light"/>
              </a:rPr>
              <a:t>,</a:t>
            </a:r>
            <a:r>
              <a:rPr lang="en-US" sz="1400" spc="15" dirty="0">
                <a:solidFill>
                  <a:srgbClr val="FFFFFF"/>
                </a:solidFill>
                <a:latin typeface="Calibri Light"/>
                <a:cs typeface="Calibri Light"/>
              </a:rPr>
              <a:t> </a:t>
            </a:r>
            <a:r>
              <a:rPr lang="en-US" sz="1400" spc="-10" dirty="0">
                <a:solidFill>
                  <a:srgbClr val="FFFFFF"/>
                </a:solidFill>
                <a:latin typeface="Calibri Light"/>
                <a:cs typeface="Calibri Light"/>
              </a:rPr>
              <a:t>in</a:t>
            </a:r>
            <a:r>
              <a:rPr lang="en-US" sz="1400" spc="-5" dirty="0">
                <a:solidFill>
                  <a:srgbClr val="FFFFFF"/>
                </a:solidFill>
                <a:latin typeface="Calibri Light"/>
                <a:cs typeface="Calibri Light"/>
              </a:rPr>
              <a:t>c</a:t>
            </a:r>
            <a:r>
              <a:rPr lang="en-US" sz="1400" spc="-10" dirty="0">
                <a:solidFill>
                  <a:srgbClr val="FFFFFF"/>
                </a:solidFill>
                <a:latin typeface="Calibri Light"/>
                <a:cs typeface="Calibri Light"/>
              </a:rPr>
              <a:t>luding </a:t>
            </a:r>
            <a:r>
              <a:rPr lang="en-US" sz="1400" spc="-5" dirty="0">
                <a:solidFill>
                  <a:srgbClr val="FFFFFF"/>
                </a:solidFill>
                <a:latin typeface="Calibri Light"/>
                <a:cs typeface="Calibri Light"/>
              </a:rPr>
              <a:t>H</a:t>
            </a:r>
            <a:r>
              <a:rPr lang="en-US" sz="1400" spc="-180" dirty="0">
                <a:solidFill>
                  <a:srgbClr val="FFFFFF"/>
                </a:solidFill>
                <a:latin typeface="Calibri Light"/>
                <a:cs typeface="Calibri Light"/>
              </a:rPr>
              <a:t>P</a:t>
            </a:r>
            <a:r>
              <a:rPr lang="en-US" sz="1400" spc="-5" dirty="0">
                <a:solidFill>
                  <a:srgbClr val="FFFFFF"/>
                </a:solidFill>
                <a:latin typeface="Calibri Light"/>
                <a:cs typeface="Calibri Light"/>
              </a:rPr>
              <a:t>, C</a:t>
            </a:r>
            <a:r>
              <a:rPr lang="en-US" sz="1400" spc="-10" dirty="0">
                <a:solidFill>
                  <a:srgbClr val="FFFFFF"/>
                </a:solidFill>
                <a:latin typeface="Calibri Light"/>
                <a:cs typeface="Calibri Light"/>
              </a:rPr>
              <a:t>is</a:t>
            </a:r>
            <a:r>
              <a:rPr lang="en-US" sz="1400" spc="-15" dirty="0">
                <a:solidFill>
                  <a:srgbClr val="FFFFFF"/>
                </a:solidFill>
                <a:latin typeface="Calibri Light"/>
                <a:cs typeface="Calibri Light"/>
              </a:rPr>
              <a:t>c</a:t>
            </a:r>
            <a:r>
              <a:rPr lang="en-US" sz="1400" spc="-30" dirty="0">
                <a:solidFill>
                  <a:srgbClr val="FFFFFF"/>
                </a:solidFill>
                <a:latin typeface="Calibri Light"/>
                <a:cs typeface="Calibri Light"/>
              </a:rPr>
              <a:t>o</a:t>
            </a:r>
            <a:r>
              <a:rPr lang="en-US" sz="1400" spc="-5" dirty="0">
                <a:solidFill>
                  <a:srgbClr val="FFFFFF"/>
                </a:solidFill>
                <a:latin typeface="Calibri Light"/>
                <a:cs typeface="Calibri Light"/>
              </a:rPr>
              <a:t>,</a:t>
            </a:r>
            <a:r>
              <a:rPr lang="en-US" sz="1400" spc="15" dirty="0">
                <a:solidFill>
                  <a:srgbClr val="FFFFFF"/>
                </a:solidFill>
                <a:latin typeface="Calibri Light"/>
                <a:cs typeface="Calibri Light"/>
              </a:rPr>
              <a:t> </a:t>
            </a:r>
            <a:r>
              <a:rPr lang="en-US" sz="1400" spc="-100" dirty="0">
                <a:solidFill>
                  <a:srgbClr val="FFFFFF"/>
                </a:solidFill>
                <a:latin typeface="Calibri Light"/>
                <a:cs typeface="Calibri Light"/>
              </a:rPr>
              <a:t>T</a:t>
            </a:r>
            <a:r>
              <a:rPr lang="en-US" sz="1400" spc="-10" dirty="0">
                <a:solidFill>
                  <a:srgbClr val="FFFFFF"/>
                </a:solidFill>
                <a:latin typeface="Calibri Light"/>
                <a:cs typeface="Calibri Light"/>
              </a:rPr>
              <a:t>oshiba</a:t>
            </a:r>
            <a:r>
              <a:rPr lang="en-US" sz="1400" spc="-5" dirty="0">
                <a:solidFill>
                  <a:srgbClr val="FFFFFF"/>
                </a:solidFill>
                <a:latin typeface="Calibri Light"/>
                <a:cs typeface="Calibri Light"/>
              </a:rPr>
              <a:t>, F</a:t>
            </a:r>
            <a:r>
              <a:rPr lang="en-US" sz="1400" spc="-15" dirty="0">
                <a:solidFill>
                  <a:srgbClr val="FFFFFF"/>
                </a:solidFill>
                <a:latin typeface="Calibri Light"/>
                <a:cs typeface="Calibri Light"/>
              </a:rPr>
              <a:t>u</a:t>
            </a:r>
            <a:r>
              <a:rPr lang="en-US" sz="1400" spc="-5" dirty="0">
                <a:solidFill>
                  <a:srgbClr val="FFFFFF"/>
                </a:solidFill>
                <a:latin typeface="Calibri Light"/>
                <a:cs typeface="Calibri Light"/>
              </a:rPr>
              <a:t>j</a:t>
            </a:r>
            <a:r>
              <a:rPr lang="en-US" sz="1400" spc="-10" dirty="0">
                <a:solidFill>
                  <a:srgbClr val="FFFFFF"/>
                </a:solidFill>
                <a:latin typeface="Calibri Light"/>
                <a:cs typeface="Calibri Light"/>
              </a:rPr>
              <a:t>i</a:t>
            </a:r>
            <a:r>
              <a:rPr lang="en-US" sz="1400" dirty="0">
                <a:solidFill>
                  <a:srgbClr val="FFFFFF"/>
                </a:solidFill>
                <a:latin typeface="Calibri Light"/>
                <a:cs typeface="Calibri Light"/>
              </a:rPr>
              <a:t>t</a:t>
            </a:r>
            <a:r>
              <a:rPr lang="en-US" sz="1400" spc="-15" dirty="0">
                <a:solidFill>
                  <a:srgbClr val="FFFFFF"/>
                </a:solidFill>
                <a:latin typeface="Calibri Light"/>
                <a:cs typeface="Calibri Light"/>
              </a:rPr>
              <a:t>su</a:t>
            </a:r>
            <a:r>
              <a:rPr lang="en-US" sz="1400" spc="-5" dirty="0">
                <a:solidFill>
                  <a:srgbClr val="FFFFFF"/>
                </a:solidFill>
                <a:latin typeface="Calibri Light"/>
                <a:cs typeface="Calibri Light"/>
              </a:rPr>
              <a:t>,</a:t>
            </a:r>
            <a:r>
              <a:rPr lang="en-US" sz="1400" spc="15" dirty="0">
                <a:solidFill>
                  <a:srgbClr val="FFFFFF"/>
                </a:solidFill>
                <a:latin typeface="Calibri Light"/>
                <a:cs typeface="Calibri Light"/>
              </a:rPr>
              <a:t> </a:t>
            </a:r>
            <a:r>
              <a:rPr lang="en-US" sz="1400" dirty="0">
                <a:solidFill>
                  <a:srgbClr val="FFFFFF"/>
                </a:solidFill>
                <a:latin typeface="Calibri Light"/>
                <a:cs typeface="Calibri Light"/>
              </a:rPr>
              <a:t>A</a:t>
            </a:r>
            <a:r>
              <a:rPr lang="en-US" sz="1400" spc="-20" dirty="0">
                <a:solidFill>
                  <a:srgbClr val="FFFFFF"/>
                </a:solidFill>
                <a:latin typeface="Calibri Light"/>
                <a:cs typeface="Calibri Light"/>
              </a:rPr>
              <a:t>P</a:t>
            </a:r>
            <a:r>
              <a:rPr lang="en-US" sz="1400" spc="-5" dirty="0">
                <a:solidFill>
                  <a:srgbClr val="FFFFFF"/>
                </a:solidFill>
                <a:latin typeface="Calibri Light"/>
                <a:cs typeface="Calibri Light"/>
              </a:rPr>
              <a:t>C, H</a:t>
            </a:r>
            <a:r>
              <a:rPr lang="en-US" sz="1400" spc="-180" dirty="0">
                <a:solidFill>
                  <a:srgbClr val="FFFFFF"/>
                </a:solidFill>
                <a:latin typeface="Calibri Light"/>
                <a:cs typeface="Calibri Light"/>
              </a:rPr>
              <a:t>P</a:t>
            </a:r>
            <a:r>
              <a:rPr lang="en-US" sz="1400" spc="-5" dirty="0">
                <a:solidFill>
                  <a:srgbClr val="FFFFFF"/>
                </a:solidFill>
                <a:latin typeface="Calibri Light"/>
                <a:cs typeface="Calibri Light"/>
              </a:rPr>
              <a:t>,</a:t>
            </a:r>
            <a:r>
              <a:rPr lang="en-US" sz="1400" spc="15" dirty="0">
                <a:solidFill>
                  <a:srgbClr val="FFFFFF"/>
                </a:solidFill>
                <a:latin typeface="Calibri Light"/>
                <a:cs typeface="Calibri Light"/>
              </a:rPr>
              <a:t> </a:t>
            </a:r>
            <a:r>
              <a:rPr lang="en-US" sz="1400" spc="-5" dirty="0">
                <a:solidFill>
                  <a:srgbClr val="FFFFFF"/>
                </a:solidFill>
                <a:latin typeface="Calibri Light"/>
                <a:cs typeface="Calibri Light"/>
              </a:rPr>
              <a:t>C</a:t>
            </a:r>
            <a:r>
              <a:rPr lang="en-US" sz="1400" spc="-15" dirty="0">
                <a:solidFill>
                  <a:srgbClr val="FFFFFF"/>
                </a:solidFill>
                <a:latin typeface="Calibri Light"/>
                <a:cs typeface="Calibri Light"/>
              </a:rPr>
              <a:t>a</a:t>
            </a:r>
            <a:r>
              <a:rPr lang="en-US" sz="1400" spc="-5" dirty="0">
                <a:solidFill>
                  <a:srgbClr val="FFFFFF"/>
                </a:solidFill>
                <a:latin typeface="Calibri Light"/>
                <a:cs typeface="Calibri Light"/>
              </a:rPr>
              <a:t>n</a:t>
            </a:r>
            <a:r>
              <a:rPr lang="en-US" sz="1400" spc="-10" dirty="0">
                <a:solidFill>
                  <a:srgbClr val="FFFFFF"/>
                </a:solidFill>
                <a:latin typeface="Calibri Light"/>
                <a:cs typeface="Calibri Light"/>
              </a:rPr>
              <a:t>on; </a:t>
            </a:r>
            <a:r>
              <a:rPr lang="en-US" sz="1400" spc="-15" dirty="0">
                <a:solidFill>
                  <a:srgbClr val="F2F2F2"/>
                </a:solidFill>
                <a:latin typeface="Calibri Light"/>
                <a:cs typeface="Calibri Light"/>
              </a:rPr>
              <a:t>S</a:t>
            </a:r>
            <a:r>
              <a:rPr lang="en-US" sz="1400" spc="-20" dirty="0">
                <a:solidFill>
                  <a:srgbClr val="F2F2F2"/>
                </a:solidFill>
                <a:latin typeface="Calibri Light"/>
                <a:cs typeface="Calibri Light"/>
              </a:rPr>
              <a:t>t</a:t>
            </a:r>
            <a:r>
              <a:rPr lang="en-US" sz="1400" spc="-15" dirty="0">
                <a:solidFill>
                  <a:srgbClr val="F2F2F2"/>
                </a:solidFill>
                <a:latin typeface="Calibri Light"/>
                <a:cs typeface="Calibri Light"/>
              </a:rPr>
              <a:t>a</a:t>
            </a:r>
            <a:r>
              <a:rPr lang="en-US" sz="1400" dirty="0">
                <a:solidFill>
                  <a:srgbClr val="F2F2F2"/>
                </a:solidFill>
                <a:latin typeface="Calibri Light"/>
                <a:cs typeface="Calibri Light"/>
              </a:rPr>
              <a:t>r</a:t>
            </a:r>
            <a:r>
              <a:rPr lang="en-US" sz="1400" spc="-20" dirty="0">
                <a:solidFill>
                  <a:srgbClr val="F2F2F2"/>
                </a:solidFill>
                <a:latin typeface="Calibri Light"/>
                <a:cs typeface="Calibri Light"/>
              </a:rPr>
              <a:t>t</a:t>
            </a:r>
            <a:r>
              <a:rPr lang="en-US" sz="1400" spc="5" dirty="0">
                <a:solidFill>
                  <a:srgbClr val="F2F2F2"/>
                </a:solidFill>
                <a:latin typeface="Calibri Light"/>
                <a:cs typeface="Calibri Light"/>
              </a:rPr>
              <a:t>e</a:t>
            </a:r>
            <a:r>
              <a:rPr lang="en-US" sz="1400" spc="-10" dirty="0">
                <a:solidFill>
                  <a:srgbClr val="F2F2F2"/>
                </a:solidFill>
                <a:latin typeface="Calibri Light"/>
                <a:cs typeface="Calibri Light"/>
              </a:rPr>
              <a:t>d</a:t>
            </a:r>
            <a:r>
              <a:rPr lang="en-US" sz="1400" spc="-15" dirty="0">
                <a:solidFill>
                  <a:srgbClr val="F2F2F2"/>
                </a:solidFill>
                <a:latin typeface="Calibri Light"/>
                <a:cs typeface="Calibri Light"/>
              </a:rPr>
              <a:t> busin</a:t>
            </a:r>
            <a:r>
              <a:rPr lang="en-US" sz="1400" spc="-5" dirty="0">
                <a:solidFill>
                  <a:srgbClr val="F2F2F2"/>
                </a:solidFill>
                <a:latin typeface="Calibri Light"/>
                <a:cs typeface="Calibri Light"/>
              </a:rPr>
              <a:t>e</a:t>
            </a:r>
            <a:r>
              <a:rPr lang="en-US" sz="1400" spc="-10" dirty="0">
                <a:solidFill>
                  <a:srgbClr val="F2F2F2"/>
                </a:solidFill>
                <a:latin typeface="Calibri Light"/>
                <a:cs typeface="Calibri Light"/>
              </a:rPr>
              <a:t>s</a:t>
            </a:r>
            <a:r>
              <a:rPr lang="en-US" sz="1400" spc="-5" dirty="0">
                <a:solidFill>
                  <a:srgbClr val="F2F2F2"/>
                </a:solidFill>
                <a:latin typeface="Calibri Light"/>
                <a:cs typeface="Calibri Light"/>
              </a:rPr>
              <a:t>s</a:t>
            </a:r>
            <a:r>
              <a:rPr lang="en-US" sz="1400" dirty="0">
                <a:solidFill>
                  <a:srgbClr val="F2F2F2"/>
                </a:solidFill>
                <a:latin typeface="Calibri Light"/>
                <a:cs typeface="Calibri Light"/>
              </a:rPr>
              <a:t> </a:t>
            </a:r>
            <a:r>
              <a:rPr lang="en-US" sz="1400" spc="-10" dirty="0">
                <a:solidFill>
                  <a:srgbClr val="F2F2F2"/>
                </a:solidFill>
                <a:latin typeface="Calibri Light"/>
                <a:cs typeface="Calibri Light"/>
              </a:rPr>
              <a:t>wi</a:t>
            </a:r>
            <a:r>
              <a:rPr lang="en-US" sz="1400" dirty="0">
                <a:solidFill>
                  <a:srgbClr val="F2F2F2"/>
                </a:solidFill>
                <a:latin typeface="Calibri Light"/>
                <a:cs typeface="Calibri Light"/>
              </a:rPr>
              <a:t>t</a:t>
            </a:r>
            <a:r>
              <a:rPr lang="en-US" sz="1400" spc="-10" dirty="0">
                <a:solidFill>
                  <a:srgbClr val="F2F2F2"/>
                </a:solidFill>
                <a:latin typeface="Calibri Light"/>
                <a:cs typeface="Calibri Light"/>
              </a:rPr>
              <a:t>h</a:t>
            </a:r>
            <a:r>
              <a:rPr lang="en-US" sz="1400" spc="5" dirty="0">
                <a:solidFill>
                  <a:srgbClr val="F2F2F2"/>
                </a:solidFill>
                <a:latin typeface="Calibri Light"/>
                <a:cs typeface="Calibri Light"/>
              </a:rPr>
              <a:t> </a:t>
            </a:r>
            <a:r>
              <a:rPr lang="en-US" sz="1400" spc="-10" dirty="0">
                <a:solidFill>
                  <a:srgbClr val="F2F2F2"/>
                </a:solidFill>
                <a:latin typeface="Calibri Light"/>
                <a:cs typeface="Calibri Light"/>
              </a:rPr>
              <a:t>M</a:t>
            </a:r>
            <a:r>
              <a:rPr lang="en-US" sz="1400" spc="-5" dirty="0">
                <a:solidFill>
                  <a:srgbClr val="F2F2F2"/>
                </a:solidFill>
                <a:latin typeface="Calibri Light"/>
                <a:cs typeface="Calibri Light"/>
              </a:rPr>
              <a:t>i</a:t>
            </a:r>
            <a:r>
              <a:rPr lang="en-US" sz="1400" dirty="0">
                <a:solidFill>
                  <a:srgbClr val="F2F2F2"/>
                </a:solidFill>
                <a:latin typeface="Calibri Light"/>
                <a:cs typeface="Calibri Light"/>
              </a:rPr>
              <a:t> </a:t>
            </a:r>
            <a:r>
              <a:rPr lang="en-US" sz="1400" spc="-15" dirty="0">
                <a:solidFill>
                  <a:srgbClr val="F2F2F2"/>
                </a:solidFill>
                <a:latin typeface="Calibri Light"/>
                <a:cs typeface="Calibri Light"/>
              </a:rPr>
              <a:t>p</a:t>
            </a:r>
            <a:r>
              <a:rPr lang="en-US" sz="1400" spc="-20" dirty="0">
                <a:solidFill>
                  <a:srgbClr val="F2F2F2"/>
                </a:solidFill>
                <a:latin typeface="Calibri Light"/>
                <a:cs typeface="Calibri Light"/>
              </a:rPr>
              <a:t>r</a:t>
            </a:r>
            <a:r>
              <a:rPr lang="en-US" sz="1400" spc="-10" dirty="0">
                <a:solidFill>
                  <a:srgbClr val="F2F2F2"/>
                </a:solidFill>
                <a:latin typeface="Calibri Light"/>
                <a:cs typeface="Calibri Light"/>
              </a:rPr>
              <a:t>o</a:t>
            </a:r>
            <a:r>
              <a:rPr lang="en-US" sz="1400" spc="-15" dirty="0">
                <a:solidFill>
                  <a:srgbClr val="F2F2F2"/>
                </a:solidFill>
                <a:latin typeface="Calibri Light"/>
                <a:cs typeface="Calibri Light"/>
              </a:rPr>
              <a:t>du</a:t>
            </a:r>
            <a:r>
              <a:rPr lang="en-US" sz="1400" dirty="0">
                <a:solidFill>
                  <a:srgbClr val="F2F2F2"/>
                </a:solidFill>
                <a:latin typeface="Calibri Light"/>
                <a:cs typeface="Calibri Light"/>
              </a:rPr>
              <a:t>ct</a:t>
            </a:r>
            <a:r>
              <a:rPr lang="en-US" sz="1400" spc="-10" dirty="0">
                <a:solidFill>
                  <a:srgbClr val="F2F2F2"/>
                </a:solidFill>
                <a:latin typeface="Calibri Light"/>
                <a:cs typeface="Calibri Light"/>
              </a:rPr>
              <a:t>s</a:t>
            </a:r>
            <a:r>
              <a:rPr lang="en-US" sz="1400" spc="-5" dirty="0">
                <a:solidFill>
                  <a:srgbClr val="F2F2F2"/>
                </a:solidFill>
                <a:latin typeface="Calibri Light"/>
                <a:cs typeface="Calibri Light"/>
              </a:rPr>
              <a:t>.</a:t>
            </a:r>
            <a:endParaRPr lang="en-US" sz="1400" dirty="0">
              <a:latin typeface="Calibri Light"/>
              <a:cs typeface="Calibri Light"/>
            </a:endParaRPr>
          </a:p>
        </p:txBody>
      </p:sp>
      <p:sp>
        <p:nvSpPr>
          <p:cNvPr id="9" name="Rectangle 8"/>
          <p:cNvSpPr/>
          <p:nvPr/>
        </p:nvSpPr>
        <p:spPr>
          <a:xfrm>
            <a:off x="7091" y="0"/>
            <a:ext cx="9144000" cy="5949280"/>
          </a:xfrm>
          <a:prstGeom prst="rect">
            <a:avLst/>
          </a:prstGeom>
          <a:gradFill flip="none" rotWithShape="1">
            <a:gsLst>
              <a:gs pos="0">
                <a:schemeClr val="accent4">
                  <a:lumMod val="40000"/>
                  <a:lumOff val="60000"/>
                </a:schemeClr>
              </a:gs>
              <a:gs pos="46000">
                <a:schemeClr val="accent4">
                  <a:lumMod val="95000"/>
                  <a:lumOff val="5000"/>
                </a:schemeClr>
              </a:gs>
              <a:gs pos="100000">
                <a:schemeClr val="accent4">
                  <a:lumMod val="60000"/>
                </a:schemeClr>
              </a:gs>
            </a:gsLst>
            <a:path path="circle">
              <a:fillToRect l="50000" t="130000" r="50000" b="-3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a:lnSpc>
                <a:spcPct val="100000"/>
              </a:lnSpc>
            </a:pPr>
            <a:endParaRPr lang="ru-RU" sz="1200" dirty="0">
              <a:latin typeface="Arial" panose="020B0604020202020204" pitchFamily="34" charset="0"/>
              <a:cs typeface="Arial" panose="020B0604020202020204" pitchFamily="34" charset="0"/>
            </a:endParaRPr>
          </a:p>
        </p:txBody>
      </p:sp>
      <p:sp>
        <p:nvSpPr>
          <p:cNvPr id="10" name="TextBox 9"/>
          <p:cNvSpPr txBox="1"/>
          <p:nvPr/>
        </p:nvSpPr>
        <p:spPr>
          <a:xfrm>
            <a:off x="170820" y="1292657"/>
            <a:ext cx="3168352" cy="1846659"/>
          </a:xfrm>
          <a:prstGeom prst="rect">
            <a:avLst/>
          </a:prstGeom>
          <a:noFill/>
        </p:spPr>
        <p:txBody>
          <a:bodyPr wrap="square" rtlCol="0">
            <a:spAutoFit/>
          </a:bodyPr>
          <a:lstStyle/>
          <a:p>
            <a:pPr>
              <a:lnSpc>
                <a:spcPct val="100000"/>
              </a:lnSpc>
              <a:spcBef>
                <a:spcPts val="42"/>
              </a:spcBef>
            </a:pPr>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"NIS" (New </a:t>
            </a:r>
            <a:r>
              <a:rPr lang="en-US" sz="1200" dirty="0" err="1">
                <a:latin typeface="Arial" panose="020B0604020202020204" pitchFamily="34" charset="0"/>
                <a:cs typeface="Arial" panose="020B0604020202020204" pitchFamily="34" charset="0"/>
              </a:rPr>
              <a:t>Informations</a:t>
            </a:r>
            <a:r>
              <a:rPr lang="en-US" sz="1200" dirty="0">
                <a:latin typeface="Arial" panose="020B0604020202020204" pitchFamily="34" charset="0"/>
                <a:cs typeface="Arial" panose="020B0604020202020204" pitchFamily="34" charset="0"/>
              </a:rPr>
              <a:t> Systems) was established in February 1994 and offers to its partners high-quality innovative equipment and consumables, creates and implements integrated IT/Telecom solutions which ensures efficient operation of the </a:t>
            </a:r>
          </a:p>
          <a:p>
            <a:r>
              <a:rPr lang="en-US" sz="1200" dirty="0">
                <a:latin typeface="Arial" panose="020B0604020202020204" pitchFamily="34" charset="0"/>
                <a:cs typeface="Arial" panose="020B0604020202020204" pitchFamily="34" charset="0"/>
              </a:rPr>
              <a:t>customer's business or lifestyle.</a:t>
            </a:r>
            <a:endParaRPr lang="ru-RU" sz="1200" dirty="0">
              <a:latin typeface="Arial" panose="020B0604020202020204" pitchFamily="34" charset="0"/>
              <a:cs typeface="Arial" panose="020B0604020202020204" pitchFamily="34" charset="0"/>
            </a:endParaRPr>
          </a:p>
          <a:p>
            <a:endParaRPr lang="ru-RU" dirty="0"/>
          </a:p>
        </p:txBody>
      </p:sp>
      <p:sp>
        <p:nvSpPr>
          <p:cNvPr id="11" name="object 3"/>
          <p:cNvSpPr/>
          <p:nvPr/>
        </p:nvSpPr>
        <p:spPr>
          <a:xfrm>
            <a:off x="167005" y="116632"/>
            <a:ext cx="1308651" cy="768597"/>
          </a:xfrm>
          <a:prstGeom prst="rect">
            <a:avLst/>
          </a:prstGeom>
          <a:blipFill>
            <a:blip r:embed="rId3"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
        <p:nvSpPr>
          <p:cNvPr id="12" name="TextBox 11"/>
          <p:cNvSpPr txBox="1"/>
          <p:nvPr/>
        </p:nvSpPr>
        <p:spPr>
          <a:xfrm>
            <a:off x="163729" y="3448975"/>
            <a:ext cx="2808312" cy="1846659"/>
          </a:xfrm>
          <a:prstGeom prst="rect">
            <a:avLst/>
          </a:prstGeom>
          <a:noFill/>
        </p:spPr>
        <p:txBody>
          <a:bodyPr wrap="square" rtlCol="0">
            <a:spAutoFit/>
          </a:bodyPr>
          <a:lstStyle/>
          <a:p>
            <a:r>
              <a:rPr lang="en-US" sz="1200" dirty="0">
                <a:latin typeface="Arial" panose="020B0604020202020204" pitchFamily="34" charset="0"/>
                <a:cs typeface="Arial" panose="020B0604020202020204" pitchFamily="34" charset="0"/>
              </a:rPr>
              <a:t>For 23 years in the market, our customers are enterprises of different sectors of the Ukrainian economy:</a:t>
            </a:r>
            <a:endParaRPr lang="ru-RU"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 state;</a:t>
            </a:r>
            <a:endParaRPr lang="ru-RU"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 financial;</a:t>
            </a:r>
            <a:endParaRPr lang="ru-RU"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 industrial;</a:t>
            </a:r>
          </a:p>
          <a:p>
            <a:r>
              <a:rPr lang="en-US" sz="1200" dirty="0">
                <a:latin typeface="Arial" panose="020B0604020202020204" pitchFamily="34" charset="0"/>
                <a:cs typeface="Arial" panose="020B0604020202020204" pitchFamily="34" charset="0"/>
              </a:rPr>
              <a:t>• private;</a:t>
            </a:r>
          </a:p>
          <a:p>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etc</a:t>
            </a:r>
            <a:endParaRPr lang="ru-RU" sz="1200" dirty="0">
              <a:latin typeface="Arial" panose="020B0604020202020204" pitchFamily="34" charset="0"/>
              <a:cs typeface="Arial" panose="020B0604020202020204" pitchFamily="34" charset="0"/>
            </a:endParaRPr>
          </a:p>
          <a:p>
            <a:endParaRPr lang="ru-RU" dirty="0"/>
          </a:p>
        </p:txBody>
      </p:sp>
      <p:sp>
        <p:nvSpPr>
          <p:cNvPr id="13" name="TextBox 12"/>
          <p:cNvSpPr txBox="1"/>
          <p:nvPr/>
        </p:nvSpPr>
        <p:spPr>
          <a:xfrm>
            <a:off x="5278254" y="1491332"/>
            <a:ext cx="3168352" cy="4616648"/>
          </a:xfrm>
          <a:prstGeom prst="rect">
            <a:avLst/>
          </a:prstGeom>
          <a:noFill/>
        </p:spPr>
        <p:txBody>
          <a:bodyPr wrap="square" rtlCol="0">
            <a:spAutoFit/>
          </a:bodyPr>
          <a:lstStyle/>
          <a:p>
            <a:r>
              <a:rPr lang="en-US" sz="1200" dirty="0">
                <a:latin typeface="Arial" panose="020B0604020202020204" pitchFamily="34" charset="0"/>
                <a:cs typeface="Arial" panose="020B0604020202020204" pitchFamily="34" charset="0"/>
              </a:rPr>
              <a:t>We are repeatedly awarded with </a:t>
            </a:r>
            <a:r>
              <a:rPr lang="en-US" sz="1200" dirty="0" err="1">
                <a:latin typeface="Arial" panose="020B0604020202020204" pitchFamily="34" charset="0"/>
                <a:cs typeface="Arial" panose="020B0604020202020204" pitchFamily="34" charset="0"/>
              </a:rPr>
              <a:t>acheivments</a:t>
            </a:r>
            <a:r>
              <a:rPr lang="en-US" sz="1200" dirty="0">
                <a:latin typeface="Arial" panose="020B0604020202020204" pitchFamily="34" charset="0"/>
                <a:cs typeface="Arial" panose="020B0604020202020204" pitchFamily="34" charset="0"/>
              </a:rPr>
              <a:t> and thanks.  We have opened regional offices in almost all regions of Ukraine.</a:t>
            </a:r>
            <a:endParaRPr lang="ru-RU"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As a part of the company employs more than 200 experts ready to co-working with any business and pay the efforts to significantly reduce costs and increase revenues. </a:t>
            </a:r>
          </a:p>
          <a:p>
            <a:endParaRPr lang="ru-RU"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NIS is the official partner of such global brands as </a:t>
            </a:r>
            <a:r>
              <a:rPr lang="en-US" sz="1200" dirty="0" err="1">
                <a:latin typeface="Arial" panose="020B0604020202020204" pitchFamily="34" charset="0"/>
                <a:cs typeface="Arial" panose="020B0604020202020204" pitchFamily="34" charset="0"/>
              </a:rPr>
              <a:t>ZMi</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Huami</a:t>
            </a:r>
            <a:r>
              <a:rPr lang="en-US" sz="1200" dirty="0">
                <a:latin typeface="Arial" panose="020B0604020202020204" pitchFamily="34" charset="0"/>
                <a:cs typeface="Arial" panose="020B0604020202020204" pitchFamily="34" charset="0"/>
              </a:rPr>
              <a:t>, 1MORE, YI, </a:t>
            </a:r>
            <a:r>
              <a:rPr lang="en-US" sz="1200" dirty="0" err="1">
                <a:latin typeface="Arial" panose="020B0604020202020204" pitchFamily="34" charset="0"/>
                <a:cs typeface="Arial" panose="020B0604020202020204" pitchFamily="34" charset="0"/>
              </a:rPr>
              <a:t>Roidmi</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Coowoo</a:t>
            </a:r>
            <a:r>
              <a:rPr lang="en-US" sz="1200" dirty="0">
                <a:latin typeface="Arial" panose="020B0604020202020204" pitchFamily="34" charset="0"/>
                <a:cs typeface="Arial" panose="020B0604020202020204" pitchFamily="34" charset="0"/>
              </a:rPr>
              <a:t>, UMA, </a:t>
            </a:r>
            <a:r>
              <a:rPr lang="en-US" sz="1200" dirty="0" err="1">
                <a:latin typeface="Arial" panose="020B0604020202020204" pitchFamily="34" charset="0"/>
                <a:cs typeface="Arial" panose="020B0604020202020204" pitchFamily="34" charset="0"/>
              </a:rPr>
              <a:t>Qicycle</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Runmi</a:t>
            </a:r>
            <a:r>
              <a:rPr lang="en-US" sz="1200" dirty="0">
                <a:latin typeface="Arial" panose="020B0604020202020204" pitchFamily="34" charset="0"/>
                <a:cs typeface="Arial" panose="020B0604020202020204" pitchFamily="34" charset="0"/>
              </a:rPr>
              <a:t>, ZSH, 8H, </a:t>
            </a:r>
            <a:r>
              <a:rPr lang="en-US" sz="1200" dirty="0" err="1">
                <a:latin typeface="Arial" panose="020B0604020202020204" pitchFamily="34" charset="0"/>
                <a:cs typeface="Arial" panose="020B0604020202020204" pitchFamily="34" charset="0"/>
              </a:rPr>
              <a:t>XGiMi</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Huahuacaocao</a:t>
            </a:r>
            <a:r>
              <a:rPr lang="en-US" sz="1200" dirty="0">
                <a:latin typeface="Arial" panose="020B0604020202020204" pitchFamily="34" charset="0"/>
                <a:cs typeface="Arial" panose="020B0604020202020204" pitchFamily="34" charset="0"/>
              </a:rPr>
              <a:t>, Viomi, </a:t>
            </a:r>
            <a:r>
              <a:rPr lang="en-US" sz="1200" dirty="0" err="1">
                <a:latin typeface="Arial" panose="020B0604020202020204" pitchFamily="34" charset="0"/>
                <a:cs typeface="Arial" panose="020B0604020202020204" pitchFamily="34" charset="0"/>
              </a:rPr>
              <a:t>Aqara</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Soocare</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Kingmi</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Wowtation</a:t>
            </a:r>
            <a:r>
              <a:rPr lang="en-US" sz="1200" dirty="0">
                <a:latin typeface="Arial" panose="020B0604020202020204" pitchFamily="34" charset="0"/>
                <a:cs typeface="Arial" panose="020B0604020202020204" pitchFamily="34" charset="0"/>
              </a:rPr>
              <a:t>, Purely, Doctor B, QCY, </a:t>
            </a:r>
            <a:r>
              <a:rPr lang="en-US" sz="1200" dirty="0" err="1">
                <a:latin typeface="Arial" panose="020B0604020202020204" pitchFamily="34" charset="0"/>
                <a:cs typeface="Arial" panose="020B0604020202020204" pitchFamily="34" charset="0"/>
              </a:rPr>
              <a:t>Kisskissfish</a:t>
            </a:r>
            <a:r>
              <a:rPr lang="en-US" sz="1200" dirty="0">
                <a:latin typeface="Arial" panose="020B0604020202020204" pitchFamily="34" charset="0"/>
                <a:cs typeface="Arial" panose="020B0604020202020204" pitchFamily="34" charset="0"/>
              </a:rPr>
              <a:t>, Thinkskey, Move it, </a:t>
            </a:r>
            <a:r>
              <a:rPr lang="en-US" sz="1200" dirty="0" err="1">
                <a:latin typeface="Arial" panose="020B0604020202020204" pitchFamily="34" charset="0"/>
                <a:cs typeface="Arial" panose="020B0604020202020204" pitchFamily="34" charset="0"/>
              </a:rPr>
              <a:t>Freetie</a:t>
            </a:r>
            <a:r>
              <a:rPr lang="en-US" sz="1200" dirty="0">
                <a:latin typeface="Arial" panose="020B0604020202020204" pitchFamily="34" charset="0"/>
                <a:cs typeface="Arial" panose="020B0604020202020204" pitchFamily="34" charset="0"/>
              </a:rPr>
              <a:t>, TS, </a:t>
            </a:r>
            <a:r>
              <a:rPr lang="en-US" sz="1200" dirty="0" err="1">
                <a:latin typeface="Arial" panose="020B0604020202020204" pitchFamily="34" charset="0"/>
                <a:cs typeface="Arial" panose="020B0604020202020204" pitchFamily="34" charset="0"/>
              </a:rPr>
              <a:t>Weloop</a:t>
            </a:r>
            <a:r>
              <a:rPr lang="en-US" sz="1200" dirty="0">
                <a:latin typeface="Arial" panose="020B0604020202020204" pitchFamily="34" charset="0"/>
                <a:cs typeface="Arial" panose="020B0604020202020204" pitchFamily="34" charset="0"/>
              </a:rPr>
              <a:t>, Jolie Home, Guildford and others.</a:t>
            </a:r>
          </a:p>
          <a:p>
            <a:endParaRPr lang="ru-RU"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NIS has active collaboration with MIUI software support.</a:t>
            </a:r>
            <a:endParaRPr lang="ru-RU"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NIS supplies Ukraine with certified ecosystem products since 2014.</a:t>
            </a:r>
            <a:endParaRPr lang="ru-RU" sz="1200" dirty="0">
              <a:latin typeface="Arial" panose="020B0604020202020204" pitchFamily="34" charset="0"/>
              <a:cs typeface="Arial" panose="020B0604020202020204" pitchFamily="34" charset="0"/>
            </a:endParaRPr>
          </a:p>
          <a:p>
            <a:endParaRPr lang="ru-RU" dirty="0"/>
          </a:p>
        </p:txBody>
      </p:sp>
      <p:sp>
        <p:nvSpPr>
          <p:cNvPr id="14" name="object 4"/>
          <p:cNvSpPr txBox="1">
            <a:spLocks/>
          </p:cNvSpPr>
          <p:nvPr/>
        </p:nvSpPr>
        <p:spPr>
          <a:xfrm>
            <a:off x="179512" y="264031"/>
            <a:ext cx="8585862" cy="215444"/>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334250"/>
            <a:r>
              <a:rPr lang="en-US" sz="1400" spc="-20" dirty="0">
                <a:solidFill>
                  <a:srgbClr val="FFFFFF"/>
                </a:solidFill>
              </a:rPr>
              <a:t>N</a:t>
            </a:r>
            <a:r>
              <a:rPr lang="en-US" sz="1400" spc="-10" dirty="0">
                <a:solidFill>
                  <a:srgbClr val="FFFFFF"/>
                </a:solidFill>
              </a:rPr>
              <a:t>IS</a:t>
            </a:r>
            <a:r>
              <a:rPr lang="en-US" sz="1400" dirty="0">
                <a:solidFill>
                  <a:srgbClr val="FFFFFF"/>
                </a:solidFill>
              </a:rPr>
              <a:t> </a:t>
            </a:r>
            <a:r>
              <a:rPr lang="en-US" sz="1400" spc="-15" dirty="0">
                <a:solidFill>
                  <a:srgbClr val="FFFFFF"/>
                </a:solidFill>
              </a:rPr>
              <a:t>U</a:t>
            </a:r>
            <a:r>
              <a:rPr lang="en-US" sz="1400" spc="-20" dirty="0">
                <a:solidFill>
                  <a:srgbClr val="FFFFFF"/>
                </a:solidFill>
              </a:rPr>
              <a:t>K</a:t>
            </a:r>
            <a:r>
              <a:rPr lang="en-US" sz="1400" spc="-10" dirty="0">
                <a:solidFill>
                  <a:srgbClr val="FFFFFF"/>
                </a:solidFill>
              </a:rPr>
              <a:t>RA</a:t>
            </a:r>
            <a:r>
              <a:rPr lang="en-US" sz="1400" spc="-5" dirty="0">
                <a:solidFill>
                  <a:srgbClr val="FFFFFF"/>
                </a:solidFill>
              </a:rPr>
              <a:t>I</a:t>
            </a:r>
            <a:r>
              <a:rPr lang="en-US" sz="1400" spc="-20" dirty="0">
                <a:solidFill>
                  <a:srgbClr val="FFFFFF"/>
                </a:solidFill>
              </a:rPr>
              <a:t>NE</a:t>
            </a:r>
          </a:p>
        </p:txBody>
      </p:sp>
      <p:sp>
        <p:nvSpPr>
          <p:cNvPr id="15" name="object 6"/>
          <p:cNvSpPr/>
          <p:nvPr/>
        </p:nvSpPr>
        <p:spPr>
          <a:xfrm>
            <a:off x="8928130" y="299363"/>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rgbClr val="FFFFFF"/>
          </a:solidFill>
        </p:spPr>
        <p:txBody>
          <a:bodyPr wrap="square" lIns="0" tIns="0" rIns="0" bIns="0" rtlCol="0"/>
          <a:lstStyle/>
          <a:p>
            <a:endParaRPr/>
          </a:p>
        </p:txBody>
      </p:sp>
      <p:sp>
        <p:nvSpPr>
          <p:cNvPr id="16" name="TextBox 15"/>
          <p:cNvSpPr txBox="1"/>
          <p:nvPr/>
        </p:nvSpPr>
        <p:spPr>
          <a:xfrm>
            <a:off x="3339172" y="764704"/>
            <a:ext cx="2384956" cy="369332"/>
          </a:xfrm>
          <a:prstGeom prst="rect">
            <a:avLst/>
          </a:prstGeom>
          <a:noFill/>
        </p:spPr>
        <p:txBody>
          <a:bodyPr wrap="square" rtlCol="0">
            <a:spAutoFit/>
          </a:bodyPr>
          <a:lstStyle/>
          <a:p>
            <a:pPr marL="12700">
              <a:lnSpc>
                <a:spcPct val="100000"/>
              </a:lnSpc>
            </a:pPr>
            <a:r>
              <a:rPr lang="en-US">
                <a:solidFill>
                  <a:srgbClr val="FFFFFF"/>
                </a:solidFill>
                <a:latin typeface="Arial" panose="020B0604020202020204" pitchFamily="34" charset="0"/>
                <a:cs typeface="Arial" panose="020B0604020202020204" pitchFamily="34" charset="0"/>
              </a:rPr>
              <a:t>C</a:t>
            </a:r>
            <a:r>
              <a:rPr lang="en-US" spc="5">
                <a:solidFill>
                  <a:srgbClr val="FFFFFF"/>
                </a:solidFill>
                <a:latin typeface="Arial" panose="020B0604020202020204" pitchFamily="34" charset="0"/>
                <a:cs typeface="Arial" panose="020B0604020202020204" pitchFamily="34" charset="0"/>
              </a:rPr>
              <a:t>o</a:t>
            </a:r>
            <a:r>
              <a:rPr lang="en-US" spc="-10">
                <a:solidFill>
                  <a:srgbClr val="FFFFFF"/>
                </a:solidFill>
                <a:latin typeface="Arial" panose="020B0604020202020204" pitchFamily="34" charset="0"/>
                <a:cs typeface="Arial" panose="020B0604020202020204" pitchFamily="34" charset="0"/>
              </a:rPr>
              <a:t>m</a:t>
            </a:r>
            <a:r>
              <a:rPr lang="en-US" spc="-25">
                <a:solidFill>
                  <a:srgbClr val="FFFFFF"/>
                </a:solidFill>
                <a:latin typeface="Arial" panose="020B0604020202020204" pitchFamily="34" charset="0"/>
                <a:cs typeface="Arial" panose="020B0604020202020204" pitchFamily="34" charset="0"/>
              </a:rPr>
              <a:t>pa</a:t>
            </a:r>
            <a:r>
              <a:rPr lang="en-US" spc="-65">
                <a:solidFill>
                  <a:srgbClr val="FFFFFF"/>
                </a:solidFill>
                <a:latin typeface="Arial" panose="020B0604020202020204" pitchFamily="34" charset="0"/>
                <a:cs typeface="Arial" panose="020B0604020202020204" pitchFamily="34" charset="0"/>
              </a:rPr>
              <a:t>n</a:t>
            </a:r>
            <a:r>
              <a:rPr lang="en-US" spc="-10">
                <a:solidFill>
                  <a:srgbClr val="FFFFFF"/>
                </a:solidFill>
                <a:latin typeface="Arial" panose="020B0604020202020204" pitchFamily="34" charset="0"/>
                <a:cs typeface="Arial" panose="020B0604020202020204" pitchFamily="34" charset="0"/>
              </a:rPr>
              <a:t>y</a:t>
            </a:r>
            <a:r>
              <a:rPr lang="en-US" spc="-110">
                <a:solidFill>
                  <a:srgbClr val="FFFFFF"/>
                </a:solidFill>
                <a:latin typeface="Arial" panose="020B0604020202020204" pitchFamily="34" charset="0"/>
                <a:cs typeface="Arial" panose="020B0604020202020204" pitchFamily="34" charset="0"/>
              </a:rPr>
              <a:t> </a:t>
            </a:r>
            <a:r>
              <a:rPr lang="en-US" spc="5">
                <a:solidFill>
                  <a:srgbClr val="FFFFFF"/>
                </a:solidFill>
                <a:latin typeface="Arial" panose="020B0604020202020204" pitchFamily="34" charset="0"/>
                <a:cs typeface="Arial" panose="020B0604020202020204" pitchFamily="34" charset="0"/>
              </a:rPr>
              <a:t>I</a:t>
            </a:r>
            <a:r>
              <a:rPr lang="en-US" spc="-25">
                <a:solidFill>
                  <a:srgbClr val="FFFFFF"/>
                </a:solidFill>
                <a:latin typeface="Arial" panose="020B0604020202020204" pitchFamily="34" charset="0"/>
                <a:cs typeface="Arial" panose="020B0604020202020204" pitchFamily="34" charset="0"/>
              </a:rPr>
              <a:t>n</a:t>
            </a:r>
            <a:r>
              <a:rPr lang="en-US">
                <a:solidFill>
                  <a:srgbClr val="FFFFFF"/>
                </a:solidFill>
                <a:latin typeface="Arial" panose="020B0604020202020204" pitchFamily="34" charset="0"/>
                <a:cs typeface="Arial" panose="020B0604020202020204" pitchFamily="34" charset="0"/>
              </a:rPr>
              <a:t>t</a:t>
            </a:r>
            <a:r>
              <a:rPr lang="en-US" spc="-45">
                <a:solidFill>
                  <a:srgbClr val="FFFFFF"/>
                </a:solidFill>
                <a:latin typeface="Arial" panose="020B0604020202020204" pitchFamily="34" charset="0"/>
                <a:cs typeface="Arial" panose="020B0604020202020204" pitchFamily="34" charset="0"/>
              </a:rPr>
              <a:t>r</a:t>
            </a:r>
            <a:r>
              <a:rPr lang="en-US" spc="-15">
                <a:solidFill>
                  <a:srgbClr val="FFFFFF"/>
                </a:solidFill>
                <a:latin typeface="Arial" panose="020B0604020202020204" pitchFamily="34" charset="0"/>
                <a:cs typeface="Arial" panose="020B0604020202020204" pitchFamily="34" charset="0"/>
              </a:rPr>
              <a:t>o</a:t>
            </a:r>
            <a:r>
              <a:rPr lang="en-US" spc="-45">
                <a:solidFill>
                  <a:srgbClr val="FFFFFF"/>
                </a:solidFill>
                <a:latin typeface="Arial" panose="020B0604020202020204" pitchFamily="34" charset="0"/>
                <a:cs typeface="Arial" panose="020B0604020202020204" pitchFamily="34" charset="0"/>
              </a:rPr>
              <a:t>d</a:t>
            </a:r>
            <a:r>
              <a:rPr lang="en-US" spc="-25">
                <a:solidFill>
                  <a:srgbClr val="FFFFFF"/>
                </a:solidFill>
                <a:latin typeface="Arial" panose="020B0604020202020204" pitchFamily="34" charset="0"/>
                <a:cs typeface="Arial" panose="020B0604020202020204" pitchFamily="34" charset="0"/>
              </a:rPr>
              <a:t>uc</a:t>
            </a:r>
            <a:r>
              <a:rPr lang="en-US" spc="-20">
                <a:solidFill>
                  <a:srgbClr val="FFFFFF"/>
                </a:solidFill>
                <a:latin typeface="Arial" panose="020B0604020202020204" pitchFamily="34" charset="0"/>
                <a:cs typeface="Arial" panose="020B0604020202020204" pitchFamily="34" charset="0"/>
              </a:rPr>
              <a:t>ti</a:t>
            </a:r>
            <a:r>
              <a:rPr lang="en-US" spc="-15">
                <a:solidFill>
                  <a:srgbClr val="FFFFFF"/>
                </a:solidFill>
                <a:latin typeface="Arial" panose="020B0604020202020204" pitchFamily="34" charset="0"/>
                <a:cs typeface="Arial" panose="020B0604020202020204" pitchFamily="34" charset="0"/>
              </a:rPr>
              <a:t>o</a:t>
            </a:r>
            <a:r>
              <a:rPr lang="en-US" spc="-10">
                <a:solidFill>
                  <a:srgbClr val="FFFFFF"/>
                </a:solidFill>
                <a:latin typeface="Arial" panose="020B0604020202020204" pitchFamily="34" charset="0"/>
                <a:cs typeface="Arial" panose="020B0604020202020204" pitchFamily="34" charset="0"/>
              </a:rPr>
              <a:t>n</a:t>
            </a:r>
            <a:endParaRPr lang="en-US" dirty="0">
              <a:latin typeface="Arial" panose="020B0604020202020204" pitchFamily="34" charset="0"/>
              <a:cs typeface="Arial" panose="020B0604020202020204" pitchFamily="34" charset="0"/>
            </a:endParaRPr>
          </a:p>
        </p:txBody>
      </p:sp>
    </p:spTree>
  </p:cSld>
  <p:clrMapOvr>
    <a:masterClrMapping/>
  </p:clrMapOvr>
  <p:transition advClick="0" advTm="10000">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object 2"/>
          <p:cNvSpPr/>
          <p:nvPr/>
        </p:nvSpPr>
        <p:spPr>
          <a:xfrm>
            <a:off x="2263140" y="0"/>
            <a:ext cx="6880859" cy="1513839"/>
          </a:xfrm>
          <a:prstGeom prst="rect">
            <a:avLst/>
          </a:prstGeom>
          <a:blipFill>
            <a:blip r:embed="rId2" cstate="print"/>
            <a:stretch>
              <a:fillRect/>
            </a:stretch>
          </a:blipFill>
        </p:spPr>
        <p:txBody>
          <a:bodyPr wrap="square" lIns="0" tIns="0" rIns="0" bIns="0" rtlCol="0"/>
          <a:lstStyle/>
          <a:p>
            <a:endParaRPr/>
          </a:p>
        </p:txBody>
      </p:sp>
      <p:sp>
        <p:nvSpPr>
          <p:cNvPr id="6" name="object 4"/>
          <p:cNvSpPr txBox="1">
            <a:spLocks/>
          </p:cNvSpPr>
          <p:nvPr/>
        </p:nvSpPr>
        <p:spPr>
          <a:xfrm>
            <a:off x="279068" y="370587"/>
            <a:ext cx="8585862" cy="215444"/>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S</a:t>
            </a:r>
            <a:r>
              <a:rPr lang="en-US" sz="1400" spc="-15" dirty="0">
                <a:ln w="6350">
                  <a:solidFill>
                    <a:schemeClr val="dk1">
                      <a:shade val="48000"/>
                      <a:satMod val="110000"/>
                    </a:schemeClr>
                  </a:solidFill>
                </a:ln>
                <a:noFill/>
                <a:latin typeface="Arial" panose="020B0604020202020204" pitchFamily="34" charset="0"/>
                <a:cs typeface="Arial" panose="020B0604020202020204" pitchFamily="34" charset="0"/>
              </a:rPr>
              <a:t>U</a:t>
            </a:r>
            <a:r>
              <a:rPr lang="en-US" sz="1400" dirty="0">
                <a:ln w="6350">
                  <a:solidFill>
                    <a:schemeClr val="dk1">
                      <a:shade val="48000"/>
                      <a:satMod val="110000"/>
                    </a:schemeClr>
                  </a:solidFill>
                </a:ln>
                <a:noFill/>
                <a:latin typeface="Arial" panose="020B0604020202020204" pitchFamily="34" charset="0"/>
                <a:cs typeface="Arial" panose="020B0604020202020204" pitchFamily="34" charset="0"/>
              </a:rPr>
              <a:t>PP</a:t>
            </a:r>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L</a:t>
            </a:r>
            <a:r>
              <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rPr>
              <a:t>IE</a:t>
            </a:r>
            <a:r>
              <a:rPr lang="en-US" sz="1400" spc="-30" dirty="0">
                <a:ln w="6350">
                  <a:solidFill>
                    <a:schemeClr val="dk1">
                      <a:shade val="48000"/>
                      <a:satMod val="110000"/>
                    </a:schemeClr>
                  </a:solidFill>
                </a:ln>
                <a:noFill/>
                <a:latin typeface="Arial" panose="020B0604020202020204" pitchFamily="34" charset="0"/>
                <a:cs typeface="Arial" panose="020B0604020202020204" pitchFamily="34" charset="0"/>
              </a:rPr>
              <a:t>R</a:t>
            </a:r>
            <a:r>
              <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rPr>
              <a:t>S</a:t>
            </a:r>
          </a:p>
        </p:txBody>
      </p:sp>
      <p:sp>
        <p:nvSpPr>
          <p:cNvPr id="7" name="object 5"/>
          <p:cNvSpPr/>
          <p:nvPr/>
        </p:nvSpPr>
        <p:spPr>
          <a:xfrm>
            <a:off x="8943340" y="408952"/>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rgbClr val="F77422"/>
          </a:solidFill>
        </p:spPr>
        <p:txBody>
          <a:bodyPr wrap="square" lIns="0" tIns="0" rIns="0" bIns="0" rtlCol="0"/>
          <a:lstStyle/>
          <a:p>
            <a:endParaRPr/>
          </a:p>
        </p:txBody>
      </p:sp>
      <p:sp>
        <p:nvSpPr>
          <p:cNvPr id="8" name="object 6"/>
          <p:cNvSpPr txBox="1"/>
          <p:nvPr/>
        </p:nvSpPr>
        <p:spPr>
          <a:xfrm>
            <a:off x="370773" y="540917"/>
            <a:ext cx="7164705" cy="254000"/>
          </a:xfrm>
          <a:prstGeom prst="rect">
            <a:avLst/>
          </a:prstGeom>
        </p:spPr>
        <p:txBody>
          <a:bodyPr vert="horz" wrap="square" lIns="0" tIns="0" rIns="0" bIns="0" rtlCol="0">
            <a:spAutoFit/>
          </a:bodyPr>
          <a:lstStyle/>
          <a:p>
            <a:pPr marL="12700">
              <a:lnSpc>
                <a:spcPct val="100000"/>
              </a:lnSpc>
            </a:pPr>
            <a:r>
              <a:rPr sz="1800" spc="-20" dirty="0">
                <a:latin typeface="Calibri"/>
                <a:cs typeface="Calibri"/>
              </a:rPr>
              <a:t>N</a:t>
            </a:r>
            <a:r>
              <a:rPr sz="1800" dirty="0">
                <a:latin typeface="Calibri"/>
                <a:cs typeface="Calibri"/>
              </a:rPr>
              <a:t>IS</a:t>
            </a:r>
            <a:r>
              <a:rPr sz="1800" spc="5" dirty="0">
                <a:latin typeface="Calibri"/>
                <a:cs typeface="Calibri"/>
              </a:rPr>
              <a:t> </a:t>
            </a:r>
            <a:r>
              <a:rPr sz="1800" dirty="0">
                <a:latin typeface="Calibri"/>
                <a:cs typeface="Calibri"/>
              </a:rPr>
              <a:t>C</a:t>
            </a:r>
            <a:r>
              <a:rPr sz="1800" spc="-10" dirty="0">
                <a:latin typeface="Calibri"/>
                <a:cs typeface="Calibri"/>
              </a:rPr>
              <a:t>o</a:t>
            </a:r>
            <a:r>
              <a:rPr sz="1800" dirty="0">
                <a:latin typeface="Calibri"/>
                <a:cs typeface="Calibri"/>
              </a:rPr>
              <a:t>m</a:t>
            </a:r>
            <a:r>
              <a:rPr sz="1800" spc="-10" dirty="0">
                <a:latin typeface="Calibri"/>
                <a:cs typeface="Calibri"/>
              </a:rPr>
              <a:t>p</a:t>
            </a:r>
            <a:r>
              <a:rPr sz="1800" spc="-5" dirty="0">
                <a:latin typeface="Calibri"/>
                <a:cs typeface="Calibri"/>
              </a:rPr>
              <a:t>a</a:t>
            </a:r>
            <a:r>
              <a:rPr sz="1800" spc="-50" dirty="0">
                <a:latin typeface="Calibri"/>
                <a:cs typeface="Calibri"/>
              </a:rPr>
              <a:t>n</a:t>
            </a:r>
            <a:r>
              <a:rPr sz="1800" spc="-10" dirty="0">
                <a:latin typeface="Calibri"/>
                <a:cs typeface="Calibri"/>
              </a:rPr>
              <a:t>y</a:t>
            </a:r>
            <a:r>
              <a:rPr sz="1800" spc="35" dirty="0">
                <a:latin typeface="Calibri"/>
                <a:cs typeface="Calibri"/>
              </a:rPr>
              <a:t> </a:t>
            </a:r>
            <a:r>
              <a:rPr sz="1800" spc="5" dirty="0">
                <a:latin typeface="Calibri"/>
                <a:cs typeface="Calibri"/>
              </a:rPr>
              <a:t>i</a:t>
            </a:r>
            <a:r>
              <a:rPr sz="1800" dirty="0">
                <a:latin typeface="Calibri"/>
                <a:cs typeface="Calibri"/>
              </a:rPr>
              <a:t>s</a:t>
            </a:r>
            <a:r>
              <a:rPr sz="1800" spc="-15" dirty="0">
                <a:latin typeface="Calibri"/>
                <a:cs typeface="Calibri"/>
              </a:rPr>
              <a:t> </a:t>
            </a:r>
            <a:r>
              <a:rPr sz="1800" dirty="0">
                <a:latin typeface="Calibri"/>
                <a:cs typeface="Calibri"/>
              </a:rPr>
              <a:t>a</a:t>
            </a:r>
            <a:r>
              <a:rPr sz="1800" spc="10" dirty="0">
                <a:latin typeface="Calibri"/>
                <a:cs typeface="Calibri"/>
              </a:rPr>
              <a:t> </a:t>
            </a:r>
            <a:r>
              <a:rPr sz="1800" spc="-10" dirty="0">
                <a:latin typeface="Calibri"/>
                <a:cs typeface="Calibri"/>
              </a:rPr>
              <a:t>d</a:t>
            </a:r>
            <a:r>
              <a:rPr sz="1800" spc="5" dirty="0">
                <a:latin typeface="Calibri"/>
                <a:cs typeface="Calibri"/>
              </a:rPr>
              <a:t>i</a:t>
            </a:r>
            <a:r>
              <a:rPr sz="1800" spc="-40" dirty="0">
                <a:latin typeface="Calibri"/>
                <a:cs typeface="Calibri"/>
              </a:rPr>
              <a:t>r</a:t>
            </a:r>
            <a:r>
              <a:rPr sz="1800" spc="-10" dirty="0">
                <a:latin typeface="Calibri"/>
                <a:cs typeface="Calibri"/>
              </a:rPr>
              <a:t>e</a:t>
            </a:r>
            <a:r>
              <a:rPr sz="1800" spc="-15" dirty="0">
                <a:latin typeface="Calibri"/>
                <a:cs typeface="Calibri"/>
              </a:rPr>
              <a:t>c</a:t>
            </a:r>
            <a:r>
              <a:rPr sz="1800" spc="-10" dirty="0">
                <a:latin typeface="Calibri"/>
                <a:cs typeface="Calibri"/>
              </a:rPr>
              <a:t>t</a:t>
            </a:r>
            <a:r>
              <a:rPr sz="1800" spc="5" dirty="0">
                <a:latin typeface="Calibri"/>
                <a:cs typeface="Calibri"/>
              </a:rPr>
              <a:t> </a:t>
            </a:r>
            <a:r>
              <a:rPr sz="1800" spc="-15" dirty="0">
                <a:latin typeface="Calibri"/>
                <a:cs typeface="Calibri"/>
              </a:rPr>
              <a:t>c</a:t>
            </a:r>
            <a:r>
              <a:rPr sz="1800" spc="-10" dirty="0">
                <a:latin typeface="Calibri"/>
                <a:cs typeface="Calibri"/>
              </a:rPr>
              <a:t>u</a:t>
            </a:r>
            <a:r>
              <a:rPr sz="1800" spc="-25" dirty="0">
                <a:latin typeface="Calibri"/>
                <a:cs typeface="Calibri"/>
              </a:rPr>
              <a:t>s</a:t>
            </a:r>
            <a:r>
              <a:rPr sz="1800" spc="-35" dirty="0">
                <a:latin typeface="Calibri"/>
                <a:cs typeface="Calibri"/>
              </a:rPr>
              <a:t>t</a:t>
            </a:r>
            <a:r>
              <a:rPr sz="1800" spc="-10" dirty="0">
                <a:latin typeface="Calibri"/>
                <a:cs typeface="Calibri"/>
              </a:rPr>
              <a:t>o</a:t>
            </a:r>
            <a:r>
              <a:rPr sz="1800" dirty="0">
                <a:latin typeface="Calibri"/>
                <a:cs typeface="Calibri"/>
              </a:rPr>
              <a:t>m</a:t>
            </a:r>
            <a:r>
              <a:rPr sz="1800" spc="-10" dirty="0">
                <a:latin typeface="Calibri"/>
                <a:cs typeface="Calibri"/>
              </a:rPr>
              <a:t>e</a:t>
            </a:r>
            <a:r>
              <a:rPr sz="1800" spc="-20" dirty="0">
                <a:latin typeface="Calibri"/>
                <a:cs typeface="Calibri"/>
              </a:rPr>
              <a:t>r</a:t>
            </a:r>
            <a:r>
              <a:rPr sz="1800" spc="-10" dirty="0">
                <a:latin typeface="Calibri"/>
                <a:cs typeface="Calibri"/>
              </a:rPr>
              <a:t>/p</a:t>
            </a:r>
            <a:r>
              <a:rPr sz="1800" spc="-5" dirty="0">
                <a:latin typeface="Calibri"/>
                <a:cs typeface="Calibri"/>
              </a:rPr>
              <a:t>a</a:t>
            </a:r>
            <a:r>
              <a:rPr sz="1800" spc="-20" dirty="0">
                <a:latin typeface="Calibri"/>
                <a:cs typeface="Calibri"/>
              </a:rPr>
              <a:t>r</a:t>
            </a:r>
            <a:r>
              <a:rPr sz="1800" spc="-15" dirty="0">
                <a:latin typeface="Calibri"/>
                <a:cs typeface="Calibri"/>
              </a:rPr>
              <a:t>t</a:t>
            </a:r>
            <a:r>
              <a:rPr sz="1800" spc="-10" dirty="0">
                <a:latin typeface="Calibri"/>
                <a:cs typeface="Calibri"/>
              </a:rPr>
              <a:t>ner</a:t>
            </a:r>
            <a:r>
              <a:rPr sz="1800" spc="40" dirty="0">
                <a:latin typeface="Calibri"/>
                <a:cs typeface="Calibri"/>
              </a:rPr>
              <a:t> </a:t>
            </a:r>
            <a:r>
              <a:rPr sz="1800" spc="-15" dirty="0">
                <a:latin typeface="Calibri"/>
                <a:cs typeface="Calibri"/>
              </a:rPr>
              <a:t>o</a:t>
            </a:r>
            <a:r>
              <a:rPr sz="1800" dirty="0">
                <a:latin typeface="Calibri"/>
                <a:cs typeface="Calibri"/>
              </a:rPr>
              <a:t>f</a:t>
            </a:r>
            <a:r>
              <a:rPr sz="1800" spc="20" dirty="0">
                <a:latin typeface="Calibri"/>
                <a:cs typeface="Calibri"/>
              </a:rPr>
              <a:t> </a:t>
            </a:r>
            <a:r>
              <a:rPr sz="1800" spc="-5" dirty="0">
                <a:latin typeface="Calibri"/>
                <a:cs typeface="Calibri"/>
              </a:rPr>
              <a:t>s</a:t>
            </a:r>
            <a:r>
              <a:rPr sz="1800" spc="-10" dirty="0">
                <a:latin typeface="Calibri"/>
                <a:cs typeface="Calibri"/>
              </a:rPr>
              <a:t>o</a:t>
            </a:r>
            <a:r>
              <a:rPr sz="1800" dirty="0">
                <a:latin typeface="Calibri"/>
                <a:cs typeface="Calibri"/>
              </a:rPr>
              <a:t>m</a:t>
            </a:r>
            <a:r>
              <a:rPr sz="1800" spc="-10" dirty="0">
                <a:latin typeface="Calibri"/>
                <a:cs typeface="Calibri"/>
              </a:rPr>
              <a:t>e</a:t>
            </a:r>
            <a:r>
              <a:rPr sz="1800" spc="15" dirty="0">
                <a:latin typeface="Calibri"/>
                <a:cs typeface="Calibri"/>
              </a:rPr>
              <a:t> </a:t>
            </a:r>
            <a:r>
              <a:rPr sz="1800" spc="-20" dirty="0">
                <a:latin typeface="Calibri"/>
                <a:cs typeface="Calibri"/>
              </a:rPr>
              <a:t>M</a:t>
            </a:r>
            <a:r>
              <a:rPr sz="1800" dirty="0">
                <a:latin typeface="Calibri"/>
                <a:cs typeface="Calibri"/>
              </a:rPr>
              <a:t>i </a:t>
            </a:r>
            <a:r>
              <a:rPr sz="1800" spc="-10" dirty="0">
                <a:latin typeface="Calibri"/>
                <a:cs typeface="Calibri"/>
              </a:rPr>
              <a:t>e</a:t>
            </a:r>
            <a:r>
              <a:rPr sz="1800" spc="-35" dirty="0">
                <a:latin typeface="Calibri"/>
                <a:cs typeface="Calibri"/>
              </a:rPr>
              <a:t>c</a:t>
            </a:r>
            <a:r>
              <a:rPr sz="1800" spc="-10" dirty="0">
                <a:latin typeface="Calibri"/>
                <a:cs typeface="Calibri"/>
              </a:rPr>
              <a:t>o</a:t>
            </a:r>
            <a:r>
              <a:rPr sz="1800" spc="-45" dirty="0">
                <a:latin typeface="Calibri"/>
                <a:cs typeface="Calibri"/>
              </a:rPr>
              <a:t>s</a:t>
            </a:r>
            <a:r>
              <a:rPr sz="1800" spc="-25" dirty="0">
                <a:latin typeface="Calibri"/>
                <a:cs typeface="Calibri"/>
              </a:rPr>
              <a:t>ys</a:t>
            </a:r>
            <a:r>
              <a:rPr sz="1800" spc="-35" dirty="0">
                <a:latin typeface="Calibri"/>
                <a:cs typeface="Calibri"/>
              </a:rPr>
              <a:t>t</a:t>
            </a:r>
            <a:r>
              <a:rPr sz="1800" spc="-15" dirty="0">
                <a:latin typeface="Calibri"/>
                <a:cs typeface="Calibri"/>
              </a:rPr>
              <a:t>em</a:t>
            </a:r>
            <a:r>
              <a:rPr sz="1800" spc="35" dirty="0">
                <a:latin typeface="Calibri"/>
                <a:cs typeface="Calibri"/>
              </a:rPr>
              <a:t> </a:t>
            </a:r>
            <a:r>
              <a:rPr sz="1800" spc="-35" dirty="0">
                <a:latin typeface="Calibri"/>
                <a:cs typeface="Calibri"/>
              </a:rPr>
              <a:t>c</a:t>
            </a:r>
            <a:r>
              <a:rPr sz="1800" spc="-10" dirty="0">
                <a:latin typeface="Calibri"/>
                <a:cs typeface="Calibri"/>
              </a:rPr>
              <a:t>o</a:t>
            </a:r>
            <a:r>
              <a:rPr sz="1800" dirty="0">
                <a:latin typeface="Calibri"/>
                <a:cs typeface="Calibri"/>
              </a:rPr>
              <a:t>m</a:t>
            </a:r>
            <a:r>
              <a:rPr sz="1800" spc="-10" dirty="0">
                <a:latin typeface="Calibri"/>
                <a:cs typeface="Calibri"/>
              </a:rPr>
              <a:t>p</a:t>
            </a:r>
            <a:r>
              <a:rPr sz="1800" spc="-5" dirty="0">
                <a:latin typeface="Calibri"/>
                <a:cs typeface="Calibri"/>
              </a:rPr>
              <a:t>a</a:t>
            </a:r>
            <a:r>
              <a:rPr sz="1800" spc="-10" dirty="0">
                <a:latin typeface="Calibri"/>
                <a:cs typeface="Calibri"/>
              </a:rPr>
              <a:t>n</a:t>
            </a:r>
            <a:r>
              <a:rPr sz="1800" spc="5" dirty="0">
                <a:latin typeface="Calibri"/>
                <a:cs typeface="Calibri"/>
              </a:rPr>
              <a:t>i</a:t>
            </a:r>
            <a:r>
              <a:rPr sz="1800" spc="-10" dirty="0">
                <a:latin typeface="Calibri"/>
                <a:cs typeface="Calibri"/>
              </a:rPr>
              <a:t>e</a:t>
            </a:r>
            <a:r>
              <a:rPr sz="1800" spc="-5" dirty="0">
                <a:latin typeface="Calibri"/>
                <a:cs typeface="Calibri"/>
              </a:rPr>
              <a:t>s:</a:t>
            </a:r>
            <a:endParaRPr sz="1800">
              <a:latin typeface="Calibri"/>
              <a:cs typeface="Calibri"/>
            </a:endParaRPr>
          </a:p>
        </p:txBody>
      </p:sp>
      <p:sp>
        <p:nvSpPr>
          <p:cNvPr id="9" name="object 3"/>
          <p:cNvSpPr/>
          <p:nvPr/>
        </p:nvSpPr>
        <p:spPr>
          <a:xfrm>
            <a:off x="167005" y="116632"/>
            <a:ext cx="1308651" cy="768597"/>
          </a:xfrm>
          <a:prstGeom prst="rect">
            <a:avLst/>
          </a:prstGeom>
          <a:blipFill>
            <a:blip r:embed="rId3"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052" y="1217609"/>
            <a:ext cx="712920" cy="712920"/>
          </a:xfrm>
          <a:prstGeom prst="rect">
            <a:avLst/>
          </a:prstGeom>
          <a:effectLst>
            <a:outerShdw blurRad="50800" dist="50800" dir="5400000" algn="ctr" rotWithShape="0">
              <a:schemeClr val="bg2">
                <a:lumMod val="40000"/>
                <a:lumOff val="60000"/>
              </a:schemeClr>
            </a:outerShdw>
          </a:effectLst>
        </p:spPr>
      </p:pic>
      <p:sp>
        <p:nvSpPr>
          <p:cNvPr id="11" name="TextBox 10"/>
          <p:cNvSpPr txBox="1"/>
          <p:nvPr/>
        </p:nvSpPr>
        <p:spPr>
          <a:xfrm>
            <a:off x="0" y="2050143"/>
            <a:ext cx="2393903" cy="1277273"/>
          </a:xfrm>
          <a:prstGeom prst="rect">
            <a:avLst/>
          </a:prstGeom>
          <a:noFill/>
        </p:spPr>
        <p:txBody>
          <a:bodyPr wrap="square" rtlCol="0">
            <a:spAutoFit/>
          </a:bodyPr>
          <a:lstStyle/>
          <a:p>
            <a:r>
              <a:rPr lang="ru-RU" sz="1100" dirty="0">
                <a:solidFill>
                  <a:schemeClr val="bg1">
                    <a:lumMod val="65000"/>
                    <a:lumOff val="35000"/>
                  </a:schemeClr>
                </a:solidFill>
                <a:latin typeface="Arial" panose="020B0604020202020204" pitchFamily="34" charset="0"/>
                <a:cs typeface="Arial" panose="020B0604020202020204" pitchFamily="34" charset="0"/>
              </a:rPr>
              <a:t>1MORE is a premiere consumer electronics audio company headquartered in San Diego, California. </a:t>
            </a:r>
            <a:r>
              <a:rPr lang="en-US" sz="1100" dirty="0">
                <a:solidFill>
                  <a:schemeClr val="bg1">
                    <a:lumMod val="65000"/>
                    <a:lumOff val="35000"/>
                  </a:schemeClr>
                </a:solidFill>
                <a:latin typeface="Arial" panose="020B0604020202020204" pitchFamily="34" charset="0"/>
                <a:cs typeface="Arial" panose="020B0604020202020204" pitchFamily="34" charset="0"/>
              </a:rPr>
              <a:t>1MORE uses the latest patented designs and materials to enhance our sound, comfort, and esthetic appeal. </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85094" y="1358614"/>
            <a:ext cx="791580" cy="527720"/>
          </a:xfrm>
          <a:prstGeom prst="rect">
            <a:avLst/>
          </a:prstGeom>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816720" y="1358614"/>
            <a:ext cx="904196" cy="508495"/>
          </a:xfrm>
          <a:prstGeom prst="rect">
            <a:avLst/>
          </a:prstGeom>
        </p:spPr>
      </p:pic>
      <p:pic>
        <p:nvPicPr>
          <p:cNvPr id="23" name="Picture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19624" y="1358614"/>
            <a:ext cx="742432" cy="528209"/>
          </a:xfrm>
          <a:prstGeom prst="rect">
            <a:avLst/>
          </a:prstGeom>
        </p:spPr>
      </p:pic>
      <p:pic>
        <p:nvPicPr>
          <p:cNvPr id="25" name="Picture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92687" y="1322251"/>
            <a:ext cx="750320" cy="564083"/>
          </a:xfrm>
          <a:prstGeom prst="rect">
            <a:avLst/>
          </a:prstGeom>
        </p:spPr>
      </p:pic>
      <p:sp>
        <p:nvSpPr>
          <p:cNvPr id="26" name="Rectangle 25"/>
          <p:cNvSpPr/>
          <p:nvPr/>
        </p:nvSpPr>
        <p:spPr>
          <a:xfrm>
            <a:off x="936504" y="1285118"/>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8" name="Picture 2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97637" y="2050143"/>
            <a:ext cx="1813344" cy="1172702"/>
          </a:xfrm>
          <a:prstGeom prst="rect">
            <a:avLst/>
          </a:prstGeom>
        </p:spPr>
      </p:pic>
      <p:pic>
        <p:nvPicPr>
          <p:cNvPr id="29" name="Picture 2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88438" y="3659796"/>
            <a:ext cx="712920" cy="712920"/>
          </a:xfrm>
          <a:prstGeom prst="rect">
            <a:avLst/>
          </a:prstGeom>
          <a:effectLst>
            <a:outerShdw blurRad="50800" dist="50800" dir="5400000" algn="ctr" rotWithShape="0">
              <a:schemeClr val="bg2">
                <a:lumMod val="40000"/>
                <a:lumOff val="60000"/>
              </a:schemeClr>
            </a:outerShdw>
          </a:effectLst>
        </p:spPr>
      </p:pic>
      <p:sp>
        <p:nvSpPr>
          <p:cNvPr id="30" name="TextBox 29"/>
          <p:cNvSpPr txBox="1"/>
          <p:nvPr/>
        </p:nvSpPr>
        <p:spPr>
          <a:xfrm>
            <a:off x="86386" y="4492330"/>
            <a:ext cx="2393903" cy="1954381"/>
          </a:xfrm>
          <a:prstGeom prst="rect">
            <a:avLst/>
          </a:prstGeom>
          <a:noFill/>
        </p:spPr>
        <p:txBody>
          <a:bodyPr wrap="square" rtlCol="0">
            <a:spAutoFit/>
          </a:bodyPr>
          <a:lstStyle/>
          <a:p>
            <a:r>
              <a:rPr lang="ru-RU" sz="1100" dirty="0">
                <a:solidFill>
                  <a:schemeClr val="bg1">
                    <a:lumMod val="65000"/>
                    <a:lumOff val="35000"/>
                  </a:schemeClr>
                </a:solidFill>
                <a:latin typeface="Arial" panose="020B0604020202020204" pitchFamily="34" charset="0"/>
                <a:cs typeface="Arial" panose="020B0604020202020204" pitchFamily="34" charset="0"/>
              </a:rPr>
              <a:t>Huami is the largest manufacturer of wearables in the world with over 33 million units sold today. Huami’s mission is to seamlessly connect biomechanical signals and daily activities with smart data services to promote healthy living and to make our lives easier. Huami is the exclusive provider of wearable technology for Xiaomi and maker of the Mi Band.</a:t>
            </a:r>
          </a:p>
        </p:txBody>
      </p:sp>
      <p:pic>
        <p:nvPicPr>
          <p:cNvPr id="31" name="Picture 3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203410" y="3800801"/>
            <a:ext cx="527720" cy="527720"/>
          </a:xfrm>
          <a:prstGeom prst="rect">
            <a:avLst/>
          </a:prstGeom>
        </p:spPr>
      </p:pic>
      <p:pic>
        <p:nvPicPr>
          <p:cNvPr id="32" name="Picture 3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903106" y="3815597"/>
            <a:ext cx="904196" cy="478902"/>
          </a:xfrm>
          <a:prstGeom prst="rect">
            <a:avLst/>
          </a:prstGeom>
        </p:spPr>
      </p:pic>
      <p:pic>
        <p:nvPicPr>
          <p:cNvPr id="33" name="Picture 32"/>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080679" y="3815597"/>
            <a:ext cx="1073902" cy="525495"/>
          </a:xfrm>
          <a:prstGeom prst="rect">
            <a:avLst/>
          </a:prstGeom>
        </p:spPr>
      </p:pic>
      <p:sp>
        <p:nvSpPr>
          <p:cNvPr id="35" name="Rectangle 34"/>
          <p:cNvSpPr/>
          <p:nvPr/>
        </p:nvSpPr>
        <p:spPr>
          <a:xfrm>
            <a:off x="1022890" y="3727305"/>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6" name="Picture 35"/>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911170" y="4492330"/>
            <a:ext cx="1331837" cy="1954381"/>
          </a:xfrm>
          <a:prstGeom prst="rect">
            <a:avLst/>
          </a:prstGeom>
          <a:effectLst>
            <a:outerShdw blurRad="50800" dist="50800" dir="5400000" algn="ctr" rotWithShape="0">
              <a:schemeClr val="tx1">
                <a:lumMod val="65000"/>
              </a:schemeClr>
            </a:outerShdw>
          </a:effectLst>
        </p:spPr>
      </p:pic>
      <p:pic>
        <p:nvPicPr>
          <p:cNvPr id="40" name="Picture 39"/>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669287" y="1219478"/>
            <a:ext cx="712920" cy="712920"/>
          </a:xfrm>
          <a:prstGeom prst="rect">
            <a:avLst/>
          </a:prstGeom>
          <a:effectLst>
            <a:outerShdw blurRad="50800" dist="50800" dir="5400000" algn="ctr" rotWithShape="0">
              <a:schemeClr val="bg2">
                <a:lumMod val="40000"/>
                <a:lumOff val="60000"/>
              </a:schemeClr>
            </a:outerShdw>
          </a:effectLst>
        </p:spPr>
      </p:pic>
      <p:sp>
        <p:nvSpPr>
          <p:cNvPr id="41" name="TextBox 40"/>
          <p:cNvSpPr txBox="1"/>
          <p:nvPr/>
        </p:nvSpPr>
        <p:spPr>
          <a:xfrm>
            <a:off x="4567235" y="2052012"/>
            <a:ext cx="2393903" cy="1277273"/>
          </a:xfrm>
          <a:prstGeom prst="rect">
            <a:avLst/>
          </a:prstGeom>
          <a:noFill/>
        </p:spPr>
        <p:txBody>
          <a:bodyPr wrap="square" rtlCol="0">
            <a:spAutoFit/>
          </a:bodyPr>
          <a:lstStyle/>
          <a:p>
            <a:r>
              <a:rPr lang="ru-RU" sz="1100" dirty="0">
                <a:solidFill>
                  <a:schemeClr val="bg1">
                    <a:lumMod val="65000"/>
                    <a:lumOff val="35000"/>
                  </a:schemeClr>
                </a:solidFill>
                <a:latin typeface="Arial" panose="020B0604020202020204" pitchFamily="34" charset="0"/>
                <a:cs typeface="Arial" panose="020B0604020202020204" pitchFamily="34" charset="0"/>
              </a:rPr>
              <a:t>Roidmi focuses on intelligent products for car. Applying the internet development model, based on the users' experience, Roidmi develop products to provide convenient and practical car intelligent products and services.</a:t>
            </a:r>
          </a:p>
        </p:txBody>
      </p:sp>
      <p:pic>
        <p:nvPicPr>
          <p:cNvPr id="42" name="Picture 4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975417" y="1385344"/>
            <a:ext cx="527720" cy="527720"/>
          </a:xfrm>
          <a:prstGeom prst="rect">
            <a:avLst/>
          </a:prstGeom>
        </p:spPr>
      </p:pic>
      <p:pic>
        <p:nvPicPr>
          <p:cNvPr id="43" name="Picture 42"/>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6948565" y="1403863"/>
            <a:ext cx="357898" cy="478902"/>
          </a:xfrm>
          <a:prstGeom prst="rect">
            <a:avLst/>
          </a:prstGeom>
        </p:spPr>
      </p:pic>
      <p:pic>
        <p:nvPicPr>
          <p:cNvPr id="44" name="Picture 43"/>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7695903" y="1410461"/>
            <a:ext cx="842476" cy="525495"/>
          </a:xfrm>
          <a:prstGeom prst="rect">
            <a:avLst/>
          </a:prstGeom>
        </p:spPr>
      </p:pic>
      <p:sp>
        <p:nvSpPr>
          <p:cNvPr id="45" name="Rectangle 44"/>
          <p:cNvSpPr/>
          <p:nvPr/>
        </p:nvSpPr>
        <p:spPr>
          <a:xfrm>
            <a:off x="5503739" y="1286987"/>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48" name="Straight Connector 47"/>
          <p:cNvCxnSpPr/>
          <p:nvPr/>
        </p:nvCxnSpPr>
        <p:spPr>
          <a:xfrm>
            <a:off x="4567235" y="1217609"/>
            <a:ext cx="0" cy="5379743"/>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cxnSpLocks/>
          </p:cNvCxnSpPr>
          <p:nvPr/>
        </p:nvCxnSpPr>
        <p:spPr>
          <a:xfrm>
            <a:off x="102052" y="3501008"/>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pic>
        <p:nvPicPr>
          <p:cNvPr id="53" name="Picture 52"/>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7148521" y="2078576"/>
            <a:ext cx="1656674" cy="1172702"/>
          </a:xfrm>
          <a:prstGeom prst="rect">
            <a:avLst/>
          </a:prstGeom>
        </p:spPr>
      </p:pic>
      <p:pic>
        <p:nvPicPr>
          <p:cNvPr id="54" name="Picture 53"/>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4787328" y="3752212"/>
            <a:ext cx="712920" cy="528088"/>
          </a:xfrm>
          <a:prstGeom prst="rect">
            <a:avLst/>
          </a:prstGeom>
          <a:effectLst>
            <a:outerShdw blurRad="50800" dist="50800" dir="5400000" algn="ctr" rotWithShape="0">
              <a:schemeClr val="bg2">
                <a:lumMod val="40000"/>
                <a:lumOff val="60000"/>
              </a:schemeClr>
            </a:outerShdw>
          </a:effectLst>
        </p:spPr>
      </p:pic>
      <p:sp>
        <p:nvSpPr>
          <p:cNvPr id="55" name="TextBox 54"/>
          <p:cNvSpPr txBox="1"/>
          <p:nvPr/>
        </p:nvSpPr>
        <p:spPr>
          <a:xfrm>
            <a:off x="4685276" y="4492330"/>
            <a:ext cx="2393903" cy="1954381"/>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YI Technology is the leading provider of advanced, intelligent video, imaging and computer vision technologies. It works incredibly hard toward these goals across a large and growing range of offerings. But across them all it stand by a consistent set of values and standards that combine the very best technology, the very best design, and great value. </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56" name="Picture 55"/>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5856692" y="3714847"/>
            <a:ext cx="738163" cy="738163"/>
          </a:xfrm>
          <a:prstGeom prst="rect">
            <a:avLst/>
          </a:prstGeom>
        </p:spPr>
      </p:pic>
      <p:pic>
        <p:nvPicPr>
          <p:cNvPr id="57" name="Picture 56"/>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6752285" y="3787711"/>
            <a:ext cx="812983" cy="535768"/>
          </a:xfrm>
          <a:prstGeom prst="rect">
            <a:avLst/>
          </a:prstGeom>
        </p:spPr>
      </p:pic>
      <p:pic>
        <p:nvPicPr>
          <p:cNvPr id="58" name="Picture 57"/>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7722698" y="3765946"/>
            <a:ext cx="613618" cy="613618"/>
          </a:xfrm>
          <a:prstGeom prst="rect">
            <a:avLst/>
          </a:prstGeom>
        </p:spPr>
      </p:pic>
      <p:sp>
        <p:nvSpPr>
          <p:cNvPr id="59" name="Rectangle 58"/>
          <p:cNvSpPr/>
          <p:nvPr/>
        </p:nvSpPr>
        <p:spPr>
          <a:xfrm>
            <a:off x="5621780" y="3727305"/>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0" name="Picture 59"/>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7306647" y="4533641"/>
            <a:ext cx="1363818" cy="1927817"/>
          </a:xfrm>
          <a:prstGeom prst="rect">
            <a:avLst/>
          </a:prstGeom>
          <a:effectLst>
            <a:outerShdw blurRad="50800" dist="50800" dir="5400000" algn="ctr" rotWithShape="0">
              <a:schemeClr val="tx1">
                <a:lumMod val="65000"/>
              </a:schemeClr>
            </a:outerShdw>
          </a:effectLst>
        </p:spPr>
      </p:pic>
      <p:cxnSp>
        <p:nvCxnSpPr>
          <p:cNvPr id="61" name="Straight Connector 60"/>
          <p:cNvCxnSpPr>
            <a:cxnSpLocks/>
          </p:cNvCxnSpPr>
          <p:nvPr/>
        </p:nvCxnSpPr>
        <p:spPr>
          <a:xfrm>
            <a:off x="4734411" y="3505694"/>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Click="0" advTm="10000">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object 2"/>
          <p:cNvSpPr/>
          <p:nvPr/>
        </p:nvSpPr>
        <p:spPr>
          <a:xfrm>
            <a:off x="2263141" y="16368"/>
            <a:ext cx="6880859" cy="1513839"/>
          </a:xfrm>
          <a:prstGeom prst="rect">
            <a:avLst/>
          </a:prstGeom>
          <a:blipFill>
            <a:blip r:embed="rId2" cstate="print"/>
            <a:stretch>
              <a:fillRect/>
            </a:stretch>
          </a:blipFill>
        </p:spPr>
        <p:txBody>
          <a:bodyPr wrap="square" lIns="0" tIns="0" rIns="0" bIns="0" rtlCol="0"/>
          <a:lstStyle/>
          <a:p>
            <a:endParaRPr/>
          </a:p>
        </p:txBody>
      </p:sp>
      <p:sp>
        <p:nvSpPr>
          <p:cNvPr id="6" name="object 4"/>
          <p:cNvSpPr txBox="1">
            <a:spLocks/>
          </p:cNvSpPr>
          <p:nvPr/>
        </p:nvSpPr>
        <p:spPr>
          <a:xfrm>
            <a:off x="279068" y="370587"/>
            <a:ext cx="8585862" cy="215444"/>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S</a:t>
            </a:r>
            <a:r>
              <a:rPr lang="en-US" sz="1400" spc="-15" dirty="0">
                <a:ln w="6350">
                  <a:solidFill>
                    <a:schemeClr val="dk1">
                      <a:shade val="48000"/>
                      <a:satMod val="110000"/>
                    </a:schemeClr>
                  </a:solidFill>
                </a:ln>
                <a:noFill/>
                <a:latin typeface="Arial" panose="020B0604020202020204" pitchFamily="34" charset="0"/>
                <a:cs typeface="Arial" panose="020B0604020202020204" pitchFamily="34" charset="0"/>
              </a:rPr>
              <a:t>U</a:t>
            </a:r>
            <a:r>
              <a:rPr lang="en-US" sz="1400" dirty="0">
                <a:ln w="6350">
                  <a:solidFill>
                    <a:schemeClr val="dk1">
                      <a:shade val="48000"/>
                      <a:satMod val="110000"/>
                    </a:schemeClr>
                  </a:solidFill>
                </a:ln>
                <a:noFill/>
                <a:latin typeface="Arial" panose="020B0604020202020204" pitchFamily="34" charset="0"/>
                <a:cs typeface="Arial" panose="020B0604020202020204" pitchFamily="34" charset="0"/>
              </a:rPr>
              <a:t>PP</a:t>
            </a:r>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L</a:t>
            </a:r>
            <a:r>
              <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rPr>
              <a:t>IE</a:t>
            </a:r>
            <a:r>
              <a:rPr lang="en-US" sz="1400" spc="-30" dirty="0">
                <a:ln w="6350">
                  <a:solidFill>
                    <a:schemeClr val="dk1">
                      <a:shade val="48000"/>
                      <a:satMod val="110000"/>
                    </a:schemeClr>
                  </a:solidFill>
                </a:ln>
                <a:noFill/>
                <a:latin typeface="Arial" panose="020B0604020202020204" pitchFamily="34" charset="0"/>
                <a:cs typeface="Arial" panose="020B0604020202020204" pitchFamily="34" charset="0"/>
              </a:rPr>
              <a:t>R</a:t>
            </a:r>
            <a:r>
              <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rPr>
              <a:t>S</a:t>
            </a:r>
          </a:p>
        </p:txBody>
      </p:sp>
      <p:sp>
        <p:nvSpPr>
          <p:cNvPr id="7" name="object 5"/>
          <p:cNvSpPr/>
          <p:nvPr/>
        </p:nvSpPr>
        <p:spPr>
          <a:xfrm>
            <a:off x="8943340" y="408952"/>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rgbClr val="F77422"/>
          </a:solidFill>
        </p:spPr>
        <p:txBody>
          <a:bodyPr wrap="square" lIns="0" tIns="0" rIns="0" bIns="0" rtlCol="0"/>
          <a:lstStyle/>
          <a:p>
            <a:endParaRPr/>
          </a:p>
        </p:txBody>
      </p:sp>
      <p:sp>
        <p:nvSpPr>
          <p:cNvPr id="8" name="object 6"/>
          <p:cNvSpPr txBox="1"/>
          <p:nvPr/>
        </p:nvSpPr>
        <p:spPr>
          <a:xfrm>
            <a:off x="370773" y="540917"/>
            <a:ext cx="7164705" cy="254000"/>
          </a:xfrm>
          <a:prstGeom prst="rect">
            <a:avLst/>
          </a:prstGeom>
        </p:spPr>
        <p:txBody>
          <a:bodyPr vert="horz" wrap="square" lIns="0" tIns="0" rIns="0" bIns="0" rtlCol="0">
            <a:spAutoFit/>
          </a:bodyPr>
          <a:lstStyle/>
          <a:p>
            <a:pPr marL="12700">
              <a:lnSpc>
                <a:spcPct val="100000"/>
              </a:lnSpc>
            </a:pPr>
            <a:r>
              <a:rPr sz="1800" spc="-20" dirty="0">
                <a:latin typeface="Calibri"/>
                <a:cs typeface="Calibri"/>
              </a:rPr>
              <a:t>N</a:t>
            </a:r>
            <a:r>
              <a:rPr sz="1800" dirty="0">
                <a:latin typeface="Calibri"/>
                <a:cs typeface="Calibri"/>
              </a:rPr>
              <a:t>IS</a:t>
            </a:r>
            <a:r>
              <a:rPr sz="1800" spc="5" dirty="0">
                <a:latin typeface="Calibri"/>
                <a:cs typeface="Calibri"/>
              </a:rPr>
              <a:t> </a:t>
            </a:r>
            <a:r>
              <a:rPr sz="1800" dirty="0">
                <a:latin typeface="Calibri"/>
                <a:cs typeface="Calibri"/>
              </a:rPr>
              <a:t>C</a:t>
            </a:r>
            <a:r>
              <a:rPr sz="1800" spc="-10" dirty="0">
                <a:latin typeface="Calibri"/>
                <a:cs typeface="Calibri"/>
              </a:rPr>
              <a:t>o</a:t>
            </a:r>
            <a:r>
              <a:rPr sz="1800" dirty="0">
                <a:latin typeface="Calibri"/>
                <a:cs typeface="Calibri"/>
              </a:rPr>
              <a:t>m</a:t>
            </a:r>
            <a:r>
              <a:rPr sz="1800" spc="-10" dirty="0">
                <a:latin typeface="Calibri"/>
                <a:cs typeface="Calibri"/>
              </a:rPr>
              <a:t>p</a:t>
            </a:r>
            <a:r>
              <a:rPr sz="1800" spc="-5" dirty="0">
                <a:latin typeface="Calibri"/>
                <a:cs typeface="Calibri"/>
              </a:rPr>
              <a:t>a</a:t>
            </a:r>
            <a:r>
              <a:rPr sz="1800" spc="-50" dirty="0">
                <a:latin typeface="Calibri"/>
                <a:cs typeface="Calibri"/>
              </a:rPr>
              <a:t>n</a:t>
            </a:r>
            <a:r>
              <a:rPr sz="1800" spc="-10" dirty="0">
                <a:latin typeface="Calibri"/>
                <a:cs typeface="Calibri"/>
              </a:rPr>
              <a:t>y</a:t>
            </a:r>
            <a:r>
              <a:rPr sz="1800" spc="35" dirty="0">
                <a:latin typeface="Calibri"/>
                <a:cs typeface="Calibri"/>
              </a:rPr>
              <a:t> </a:t>
            </a:r>
            <a:r>
              <a:rPr sz="1800" spc="5" dirty="0">
                <a:latin typeface="Calibri"/>
                <a:cs typeface="Calibri"/>
              </a:rPr>
              <a:t>i</a:t>
            </a:r>
            <a:r>
              <a:rPr sz="1800" dirty="0">
                <a:latin typeface="Calibri"/>
                <a:cs typeface="Calibri"/>
              </a:rPr>
              <a:t>s</a:t>
            </a:r>
            <a:r>
              <a:rPr sz="1800" spc="-15" dirty="0">
                <a:latin typeface="Calibri"/>
                <a:cs typeface="Calibri"/>
              </a:rPr>
              <a:t> </a:t>
            </a:r>
            <a:r>
              <a:rPr sz="1800" dirty="0">
                <a:latin typeface="Calibri"/>
                <a:cs typeface="Calibri"/>
              </a:rPr>
              <a:t>a</a:t>
            </a:r>
            <a:r>
              <a:rPr sz="1800" spc="10" dirty="0">
                <a:latin typeface="Calibri"/>
                <a:cs typeface="Calibri"/>
              </a:rPr>
              <a:t> </a:t>
            </a:r>
            <a:r>
              <a:rPr sz="1800" spc="-10" dirty="0">
                <a:latin typeface="Calibri"/>
                <a:cs typeface="Calibri"/>
              </a:rPr>
              <a:t>d</a:t>
            </a:r>
            <a:r>
              <a:rPr sz="1800" spc="5" dirty="0">
                <a:latin typeface="Calibri"/>
                <a:cs typeface="Calibri"/>
              </a:rPr>
              <a:t>i</a:t>
            </a:r>
            <a:r>
              <a:rPr sz="1800" spc="-40" dirty="0">
                <a:latin typeface="Calibri"/>
                <a:cs typeface="Calibri"/>
              </a:rPr>
              <a:t>r</a:t>
            </a:r>
            <a:r>
              <a:rPr sz="1800" spc="-10" dirty="0">
                <a:latin typeface="Calibri"/>
                <a:cs typeface="Calibri"/>
              </a:rPr>
              <a:t>e</a:t>
            </a:r>
            <a:r>
              <a:rPr sz="1800" spc="-15" dirty="0">
                <a:latin typeface="Calibri"/>
                <a:cs typeface="Calibri"/>
              </a:rPr>
              <a:t>c</a:t>
            </a:r>
            <a:r>
              <a:rPr sz="1800" spc="-10" dirty="0">
                <a:latin typeface="Calibri"/>
                <a:cs typeface="Calibri"/>
              </a:rPr>
              <a:t>t</a:t>
            </a:r>
            <a:r>
              <a:rPr sz="1800" spc="5" dirty="0">
                <a:latin typeface="Calibri"/>
                <a:cs typeface="Calibri"/>
              </a:rPr>
              <a:t> </a:t>
            </a:r>
            <a:r>
              <a:rPr sz="1800" spc="-15" dirty="0">
                <a:latin typeface="Calibri"/>
                <a:cs typeface="Calibri"/>
              </a:rPr>
              <a:t>c</a:t>
            </a:r>
            <a:r>
              <a:rPr sz="1800" spc="-10" dirty="0">
                <a:latin typeface="Calibri"/>
                <a:cs typeface="Calibri"/>
              </a:rPr>
              <a:t>u</a:t>
            </a:r>
            <a:r>
              <a:rPr sz="1800" spc="-25" dirty="0">
                <a:latin typeface="Calibri"/>
                <a:cs typeface="Calibri"/>
              </a:rPr>
              <a:t>s</a:t>
            </a:r>
            <a:r>
              <a:rPr sz="1800" spc="-35" dirty="0">
                <a:latin typeface="Calibri"/>
                <a:cs typeface="Calibri"/>
              </a:rPr>
              <a:t>t</a:t>
            </a:r>
            <a:r>
              <a:rPr sz="1800" spc="-10" dirty="0">
                <a:latin typeface="Calibri"/>
                <a:cs typeface="Calibri"/>
              </a:rPr>
              <a:t>o</a:t>
            </a:r>
            <a:r>
              <a:rPr sz="1800" dirty="0">
                <a:latin typeface="Calibri"/>
                <a:cs typeface="Calibri"/>
              </a:rPr>
              <a:t>m</a:t>
            </a:r>
            <a:r>
              <a:rPr sz="1800" spc="-10" dirty="0">
                <a:latin typeface="Calibri"/>
                <a:cs typeface="Calibri"/>
              </a:rPr>
              <a:t>e</a:t>
            </a:r>
            <a:r>
              <a:rPr sz="1800" spc="-20" dirty="0">
                <a:latin typeface="Calibri"/>
                <a:cs typeface="Calibri"/>
              </a:rPr>
              <a:t>r</a:t>
            </a:r>
            <a:r>
              <a:rPr sz="1800" spc="-10" dirty="0">
                <a:latin typeface="Calibri"/>
                <a:cs typeface="Calibri"/>
              </a:rPr>
              <a:t>/p</a:t>
            </a:r>
            <a:r>
              <a:rPr sz="1800" spc="-5" dirty="0">
                <a:latin typeface="Calibri"/>
                <a:cs typeface="Calibri"/>
              </a:rPr>
              <a:t>a</a:t>
            </a:r>
            <a:r>
              <a:rPr sz="1800" spc="-20" dirty="0">
                <a:latin typeface="Calibri"/>
                <a:cs typeface="Calibri"/>
              </a:rPr>
              <a:t>r</a:t>
            </a:r>
            <a:r>
              <a:rPr sz="1800" spc="-15" dirty="0">
                <a:latin typeface="Calibri"/>
                <a:cs typeface="Calibri"/>
              </a:rPr>
              <a:t>t</a:t>
            </a:r>
            <a:r>
              <a:rPr sz="1800" spc="-10" dirty="0">
                <a:latin typeface="Calibri"/>
                <a:cs typeface="Calibri"/>
              </a:rPr>
              <a:t>ner</a:t>
            </a:r>
            <a:r>
              <a:rPr sz="1800" spc="40" dirty="0">
                <a:latin typeface="Calibri"/>
                <a:cs typeface="Calibri"/>
              </a:rPr>
              <a:t> </a:t>
            </a:r>
            <a:r>
              <a:rPr sz="1800" spc="-15" dirty="0">
                <a:latin typeface="Calibri"/>
                <a:cs typeface="Calibri"/>
              </a:rPr>
              <a:t>o</a:t>
            </a:r>
            <a:r>
              <a:rPr sz="1800" dirty="0">
                <a:latin typeface="Calibri"/>
                <a:cs typeface="Calibri"/>
              </a:rPr>
              <a:t>f</a:t>
            </a:r>
            <a:r>
              <a:rPr sz="1800" spc="20" dirty="0">
                <a:latin typeface="Calibri"/>
                <a:cs typeface="Calibri"/>
              </a:rPr>
              <a:t> </a:t>
            </a:r>
            <a:r>
              <a:rPr sz="1800" spc="-5" dirty="0">
                <a:latin typeface="Calibri"/>
                <a:cs typeface="Calibri"/>
              </a:rPr>
              <a:t>s</a:t>
            </a:r>
            <a:r>
              <a:rPr sz="1800" spc="-10" dirty="0">
                <a:latin typeface="Calibri"/>
                <a:cs typeface="Calibri"/>
              </a:rPr>
              <a:t>o</a:t>
            </a:r>
            <a:r>
              <a:rPr sz="1800" dirty="0">
                <a:latin typeface="Calibri"/>
                <a:cs typeface="Calibri"/>
              </a:rPr>
              <a:t>m</a:t>
            </a:r>
            <a:r>
              <a:rPr sz="1800" spc="-10" dirty="0">
                <a:latin typeface="Calibri"/>
                <a:cs typeface="Calibri"/>
              </a:rPr>
              <a:t>e</a:t>
            </a:r>
            <a:r>
              <a:rPr sz="1800" spc="15" dirty="0">
                <a:latin typeface="Calibri"/>
                <a:cs typeface="Calibri"/>
              </a:rPr>
              <a:t> </a:t>
            </a:r>
            <a:r>
              <a:rPr sz="1800" spc="-20" dirty="0">
                <a:latin typeface="Calibri"/>
                <a:cs typeface="Calibri"/>
              </a:rPr>
              <a:t>M</a:t>
            </a:r>
            <a:r>
              <a:rPr sz="1800" dirty="0">
                <a:latin typeface="Calibri"/>
                <a:cs typeface="Calibri"/>
              </a:rPr>
              <a:t>i </a:t>
            </a:r>
            <a:r>
              <a:rPr sz="1800" spc="-10" dirty="0">
                <a:latin typeface="Calibri"/>
                <a:cs typeface="Calibri"/>
              </a:rPr>
              <a:t>e</a:t>
            </a:r>
            <a:r>
              <a:rPr sz="1800" spc="-35" dirty="0">
                <a:latin typeface="Calibri"/>
                <a:cs typeface="Calibri"/>
              </a:rPr>
              <a:t>c</a:t>
            </a:r>
            <a:r>
              <a:rPr sz="1800" spc="-10" dirty="0">
                <a:latin typeface="Calibri"/>
                <a:cs typeface="Calibri"/>
              </a:rPr>
              <a:t>o</a:t>
            </a:r>
            <a:r>
              <a:rPr sz="1800" spc="-45" dirty="0">
                <a:latin typeface="Calibri"/>
                <a:cs typeface="Calibri"/>
              </a:rPr>
              <a:t>s</a:t>
            </a:r>
            <a:r>
              <a:rPr sz="1800" spc="-25" dirty="0">
                <a:latin typeface="Calibri"/>
                <a:cs typeface="Calibri"/>
              </a:rPr>
              <a:t>ys</a:t>
            </a:r>
            <a:r>
              <a:rPr sz="1800" spc="-35" dirty="0">
                <a:latin typeface="Calibri"/>
                <a:cs typeface="Calibri"/>
              </a:rPr>
              <a:t>t</a:t>
            </a:r>
            <a:r>
              <a:rPr sz="1800" spc="-15" dirty="0">
                <a:latin typeface="Calibri"/>
                <a:cs typeface="Calibri"/>
              </a:rPr>
              <a:t>em</a:t>
            </a:r>
            <a:r>
              <a:rPr sz="1800" spc="35" dirty="0">
                <a:latin typeface="Calibri"/>
                <a:cs typeface="Calibri"/>
              </a:rPr>
              <a:t> </a:t>
            </a:r>
            <a:r>
              <a:rPr sz="1800" spc="-35" dirty="0">
                <a:latin typeface="Calibri"/>
                <a:cs typeface="Calibri"/>
              </a:rPr>
              <a:t>c</a:t>
            </a:r>
            <a:r>
              <a:rPr sz="1800" spc="-10" dirty="0">
                <a:latin typeface="Calibri"/>
                <a:cs typeface="Calibri"/>
              </a:rPr>
              <a:t>o</a:t>
            </a:r>
            <a:r>
              <a:rPr sz="1800" dirty="0">
                <a:latin typeface="Calibri"/>
                <a:cs typeface="Calibri"/>
              </a:rPr>
              <a:t>m</a:t>
            </a:r>
            <a:r>
              <a:rPr sz="1800" spc="-10" dirty="0">
                <a:latin typeface="Calibri"/>
                <a:cs typeface="Calibri"/>
              </a:rPr>
              <a:t>p</a:t>
            </a:r>
            <a:r>
              <a:rPr sz="1800" spc="-5" dirty="0">
                <a:latin typeface="Calibri"/>
                <a:cs typeface="Calibri"/>
              </a:rPr>
              <a:t>a</a:t>
            </a:r>
            <a:r>
              <a:rPr sz="1800" spc="-10" dirty="0">
                <a:latin typeface="Calibri"/>
                <a:cs typeface="Calibri"/>
              </a:rPr>
              <a:t>n</a:t>
            </a:r>
            <a:r>
              <a:rPr sz="1800" spc="5" dirty="0">
                <a:latin typeface="Calibri"/>
                <a:cs typeface="Calibri"/>
              </a:rPr>
              <a:t>i</a:t>
            </a:r>
            <a:r>
              <a:rPr sz="1800" spc="-10" dirty="0">
                <a:latin typeface="Calibri"/>
                <a:cs typeface="Calibri"/>
              </a:rPr>
              <a:t>e</a:t>
            </a:r>
            <a:r>
              <a:rPr sz="1800" spc="-5" dirty="0">
                <a:latin typeface="Calibri"/>
                <a:cs typeface="Calibri"/>
              </a:rPr>
              <a:t>s:</a:t>
            </a:r>
            <a:endParaRPr sz="1800">
              <a:latin typeface="Calibri"/>
              <a:cs typeface="Calibri"/>
            </a:endParaRPr>
          </a:p>
        </p:txBody>
      </p:sp>
      <p:sp>
        <p:nvSpPr>
          <p:cNvPr id="9" name="object 3"/>
          <p:cNvSpPr/>
          <p:nvPr/>
        </p:nvSpPr>
        <p:spPr>
          <a:xfrm>
            <a:off x="167005" y="116632"/>
            <a:ext cx="1308651" cy="768597"/>
          </a:xfrm>
          <a:prstGeom prst="rect">
            <a:avLst/>
          </a:prstGeom>
          <a:blipFill>
            <a:blip r:embed="rId3"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13" y="1217609"/>
            <a:ext cx="708198" cy="712920"/>
          </a:xfrm>
          <a:prstGeom prst="rect">
            <a:avLst/>
          </a:prstGeom>
          <a:effectLst>
            <a:outerShdw blurRad="50800" dist="50800" dir="5400000" algn="ctr" rotWithShape="0">
              <a:schemeClr val="bg2">
                <a:lumMod val="40000"/>
                <a:lumOff val="60000"/>
              </a:schemeClr>
            </a:outerShdw>
          </a:effectLst>
        </p:spPr>
      </p:pic>
      <p:sp>
        <p:nvSpPr>
          <p:cNvPr id="11" name="TextBox 10"/>
          <p:cNvSpPr txBox="1"/>
          <p:nvPr/>
        </p:nvSpPr>
        <p:spPr>
          <a:xfrm>
            <a:off x="0" y="2050143"/>
            <a:ext cx="2393903" cy="1446550"/>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RunMi company produces goods for an active life and travel, like a smart suitcases, sneakers and sports clothing, gear and backpacks. The company's products are always used by the numerous fans of the Xiaomi ecosystem.</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39853" y="1192997"/>
            <a:ext cx="795843" cy="795843"/>
          </a:xfrm>
          <a:prstGeom prst="rect">
            <a:avLst/>
          </a:prstGeom>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79712" y="1171402"/>
            <a:ext cx="435209" cy="817438"/>
          </a:xfrm>
          <a:prstGeom prst="rect">
            <a:avLst/>
          </a:prstGeom>
        </p:spPr>
      </p:pic>
      <p:pic>
        <p:nvPicPr>
          <p:cNvPr id="23" name="Picture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19624" y="1401226"/>
            <a:ext cx="742432" cy="442984"/>
          </a:xfrm>
          <a:prstGeom prst="rect">
            <a:avLst/>
          </a:prstGeom>
        </p:spPr>
      </p:pic>
      <p:pic>
        <p:nvPicPr>
          <p:cNvPr id="25" name="Picture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12182" y="1322251"/>
            <a:ext cx="711329" cy="564083"/>
          </a:xfrm>
          <a:prstGeom prst="rect">
            <a:avLst/>
          </a:prstGeom>
        </p:spPr>
      </p:pic>
      <p:sp>
        <p:nvSpPr>
          <p:cNvPr id="26" name="Rectangle 25"/>
          <p:cNvSpPr/>
          <p:nvPr/>
        </p:nvSpPr>
        <p:spPr>
          <a:xfrm>
            <a:off x="936504" y="1285118"/>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8" name="Picture 2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89599" y="2050143"/>
            <a:ext cx="829420" cy="1172702"/>
          </a:xfrm>
          <a:prstGeom prst="rect">
            <a:avLst/>
          </a:prstGeom>
          <a:effectLst>
            <a:outerShdw blurRad="50800" dist="50800" dir="5400000" algn="ctr" rotWithShape="0">
              <a:schemeClr val="tx1">
                <a:lumMod val="65000"/>
              </a:schemeClr>
            </a:outerShdw>
          </a:effectLst>
        </p:spPr>
      </p:pic>
      <p:pic>
        <p:nvPicPr>
          <p:cNvPr id="29" name="Picture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3774" y="3882445"/>
            <a:ext cx="712920" cy="712920"/>
          </a:xfrm>
          <a:prstGeom prst="rect">
            <a:avLst/>
          </a:prstGeom>
          <a:effectLst>
            <a:outerShdw blurRad="50800" dist="50800" dir="5400000" algn="ctr" rotWithShape="0">
              <a:schemeClr val="bg2">
                <a:lumMod val="40000"/>
                <a:lumOff val="60000"/>
              </a:schemeClr>
            </a:outerShdw>
          </a:effectLst>
        </p:spPr>
      </p:pic>
      <p:sp>
        <p:nvSpPr>
          <p:cNvPr id="30" name="TextBox 29"/>
          <p:cNvSpPr txBox="1"/>
          <p:nvPr/>
        </p:nvSpPr>
        <p:spPr>
          <a:xfrm>
            <a:off x="86386" y="4714979"/>
            <a:ext cx="2393903" cy="1277273"/>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As part of </a:t>
            </a:r>
            <a:r>
              <a:rPr lang="en-US" sz="1100" dirty="0" err="1">
                <a:solidFill>
                  <a:schemeClr val="bg1">
                    <a:lumMod val="65000"/>
                    <a:lumOff val="35000"/>
                  </a:schemeClr>
                </a:solidFill>
                <a:latin typeface="Arial" panose="020B0604020202020204" pitchFamily="34" charset="0"/>
                <a:cs typeface="Arial" panose="020B0604020202020204" pitchFamily="34" charset="0"/>
              </a:rPr>
              <a:t>Huami</a:t>
            </a:r>
            <a:r>
              <a:rPr lang="en-US" sz="1100" dirty="0">
                <a:solidFill>
                  <a:schemeClr val="bg1">
                    <a:lumMod val="65000"/>
                    <a:lumOff val="35000"/>
                  </a:schemeClr>
                </a:solidFill>
                <a:latin typeface="Arial" panose="020B0604020202020204" pitchFamily="34" charset="0"/>
                <a:cs typeface="Arial" panose="020B0604020202020204" pitchFamily="34" charset="0"/>
              </a:rPr>
              <a:t> company, </a:t>
            </a:r>
            <a:r>
              <a:rPr lang="en-US" sz="1100" dirty="0" err="1">
                <a:solidFill>
                  <a:schemeClr val="bg1">
                    <a:lumMod val="65000"/>
                    <a:lumOff val="35000"/>
                  </a:schemeClr>
                </a:solidFill>
                <a:latin typeface="Arial" panose="020B0604020202020204" pitchFamily="34" charset="0"/>
                <a:cs typeface="Arial" panose="020B0604020202020204" pitchFamily="34" charset="0"/>
              </a:rPr>
              <a:t>Amazfit</a:t>
            </a:r>
            <a:r>
              <a:rPr lang="en-US" sz="1100" dirty="0">
                <a:solidFill>
                  <a:schemeClr val="bg1">
                    <a:lumMod val="65000"/>
                    <a:lumOff val="35000"/>
                  </a:schemeClr>
                </a:solidFill>
                <a:latin typeface="Arial" panose="020B0604020202020204" pitchFamily="34" charset="0"/>
                <a:cs typeface="Arial" panose="020B0604020202020204" pitchFamily="34" charset="0"/>
              </a:rPr>
              <a:t> is a brand for smart watches and luxury fitness tracker. Amazing design and sharp sensors is the best combination to track life parameters and bring an esthetic satisfaction to owners of this goods.</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31" name="Picture 3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08746" y="4023450"/>
            <a:ext cx="527720" cy="527720"/>
          </a:xfrm>
          <a:prstGeom prst="rect">
            <a:avLst/>
          </a:prstGeom>
        </p:spPr>
      </p:pic>
      <p:pic>
        <p:nvPicPr>
          <p:cNvPr id="32" name="Picture 3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126829" y="4038246"/>
            <a:ext cx="667422" cy="478902"/>
          </a:xfrm>
          <a:prstGeom prst="rect">
            <a:avLst/>
          </a:prstGeom>
        </p:spPr>
      </p:pic>
      <p:pic>
        <p:nvPicPr>
          <p:cNvPr id="33" name="Picture 32"/>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531119" y="4038246"/>
            <a:ext cx="383694" cy="525495"/>
          </a:xfrm>
          <a:prstGeom prst="rect">
            <a:avLst/>
          </a:prstGeom>
        </p:spPr>
      </p:pic>
      <p:sp>
        <p:nvSpPr>
          <p:cNvPr id="35" name="Rectangle 34"/>
          <p:cNvSpPr/>
          <p:nvPr/>
        </p:nvSpPr>
        <p:spPr>
          <a:xfrm>
            <a:off x="1128226" y="3949954"/>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6" name="Picture 35"/>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911171" y="4714980"/>
            <a:ext cx="1012758" cy="1486154"/>
          </a:xfrm>
          <a:prstGeom prst="rect">
            <a:avLst/>
          </a:prstGeom>
          <a:effectLst>
            <a:outerShdw blurRad="50800" dist="50800" dir="5400000" algn="ctr" rotWithShape="0">
              <a:schemeClr val="tx1">
                <a:lumMod val="65000"/>
              </a:schemeClr>
            </a:outerShdw>
          </a:effectLst>
        </p:spPr>
      </p:pic>
      <p:pic>
        <p:nvPicPr>
          <p:cNvPr id="40" name="Picture 39"/>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669287" y="1219478"/>
            <a:ext cx="712920" cy="712920"/>
          </a:xfrm>
          <a:prstGeom prst="rect">
            <a:avLst/>
          </a:prstGeom>
          <a:effectLst>
            <a:outerShdw blurRad="50800" dist="50800" dir="5400000" algn="ctr" rotWithShape="0">
              <a:schemeClr val="bg2">
                <a:lumMod val="40000"/>
                <a:lumOff val="60000"/>
              </a:schemeClr>
            </a:outerShdw>
          </a:effectLst>
        </p:spPr>
      </p:pic>
      <p:sp>
        <p:nvSpPr>
          <p:cNvPr id="41" name="TextBox 40"/>
          <p:cNvSpPr txBox="1"/>
          <p:nvPr/>
        </p:nvSpPr>
        <p:spPr>
          <a:xfrm>
            <a:off x="4567235" y="2052012"/>
            <a:ext cx="2393903" cy="1446550"/>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8H working on sleep technologies, which let people spend 8 hours of rest in comfort. 8H become high-tech solution for those important rest and recuperation during sleep.</a:t>
            </a:r>
          </a:p>
          <a:p>
            <a:r>
              <a:rPr lang="en-US" sz="1100" dirty="0">
                <a:solidFill>
                  <a:schemeClr val="bg1">
                    <a:lumMod val="65000"/>
                    <a:lumOff val="35000"/>
                  </a:schemeClr>
                </a:solidFill>
                <a:latin typeface="Arial" panose="020B0604020202020204" pitchFamily="34" charset="0"/>
                <a:cs typeface="Arial" panose="020B0604020202020204" pitchFamily="34" charset="0"/>
              </a:rPr>
              <a:t>Products have a multilayer structure with natural latex and cold foam of high density.</a:t>
            </a:r>
          </a:p>
        </p:txBody>
      </p:sp>
      <p:pic>
        <p:nvPicPr>
          <p:cNvPr id="42" name="Picture 4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579876" y="1322251"/>
            <a:ext cx="1130449" cy="560514"/>
          </a:xfrm>
          <a:prstGeom prst="rect">
            <a:avLst/>
          </a:prstGeom>
        </p:spPr>
      </p:pic>
      <p:pic>
        <p:nvPicPr>
          <p:cNvPr id="43" name="Picture 42"/>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6901396" y="1401226"/>
            <a:ext cx="694940" cy="441634"/>
          </a:xfrm>
          <a:prstGeom prst="rect">
            <a:avLst/>
          </a:prstGeom>
        </p:spPr>
      </p:pic>
      <p:pic>
        <p:nvPicPr>
          <p:cNvPr id="44" name="Picture 43"/>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7833980" y="1449351"/>
            <a:ext cx="842476" cy="447715"/>
          </a:xfrm>
          <a:prstGeom prst="rect">
            <a:avLst/>
          </a:prstGeom>
        </p:spPr>
      </p:pic>
      <p:sp>
        <p:nvSpPr>
          <p:cNvPr id="45" name="Rectangle 44"/>
          <p:cNvSpPr/>
          <p:nvPr/>
        </p:nvSpPr>
        <p:spPr>
          <a:xfrm>
            <a:off x="5503739" y="1286987"/>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48" name="Straight Connector 47"/>
          <p:cNvCxnSpPr/>
          <p:nvPr/>
        </p:nvCxnSpPr>
        <p:spPr>
          <a:xfrm>
            <a:off x="4567235" y="1217609"/>
            <a:ext cx="0" cy="5379743"/>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cxnSpLocks/>
          </p:cNvCxnSpPr>
          <p:nvPr/>
        </p:nvCxnSpPr>
        <p:spPr>
          <a:xfrm>
            <a:off x="207388" y="3723657"/>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pic>
        <p:nvPicPr>
          <p:cNvPr id="53" name="Picture 52"/>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7562709" y="2078576"/>
            <a:ext cx="828297" cy="1172702"/>
          </a:xfrm>
          <a:prstGeom prst="rect">
            <a:avLst/>
          </a:prstGeom>
        </p:spPr>
      </p:pic>
      <p:pic>
        <p:nvPicPr>
          <p:cNvPr id="54" name="Picture 53"/>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4907484" y="3974861"/>
            <a:ext cx="605684" cy="605684"/>
          </a:xfrm>
          <a:prstGeom prst="rect">
            <a:avLst/>
          </a:prstGeom>
          <a:effectLst>
            <a:outerShdw blurRad="50800" dist="50800" dir="5400000" algn="ctr" rotWithShape="0">
              <a:schemeClr val="bg2">
                <a:lumMod val="40000"/>
                <a:lumOff val="60000"/>
              </a:schemeClr>
            </a:outerShdw>
          </a:effectLst>
        </p:spPr>
      </p:pic>
      <p:sp>
        <p:nvSpPr>
          <p:cNvPr id="55" name="TextBox 54"/>
          <p:cNvSpPr txBox="1"/>
          <p:nvPr/>
        </p:nvSpPr>
        <p:spPr>
          <a:xfrm>
            <a:off x="4685276" y="4714979"/>
            <a:ext cx="2393903" cy="1615827"/>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This company produces hardware and software for smart electric bikes, design and develop an intelligent products on the basis of innovative technologies founded in 2013 in China mainland Hangzhou. It focused on urban, climate, global lifestyle and  scientific and technological innovations. </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56" name="Picture 55"/>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5962028" y="4056203"/>
            <a:ext cx="738163" cy="500748"/>
          </a:xfrm>
          <a:prstGeom prst="rect">
            <a:avLst/>
          </a:prstGeom>
        </p:spPr>
      </p:pic>
      <p:pic>
        <p:nvPicPr>
          <p:cNvPr id="57" name="Picture 56"/>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6890891" y="3981319"/>
            <a:ext cx="671817" cy="671817"/>
          </a:xfrm>
          <a:prstGeom prst="rect">
            <a:avLst/>
          </a:prstGeom>
        </p:spPr>
      </p:pic>
      <p:pic>
        <p:nvPicPr>
          <p:cNvPr id="58" name="Picture 57"/>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7722698" y="3988595"/>
            <a:ext cx="613618" cy="613618"/>
          </a:xfrm>
          <a:prstGeom prst="rect">
            <a:avLst/>
          </a:prstGeom>
        </p:spPr>
      </p:pic>
      <p:sp>
        <p:nvSpPr>
          <p:cNvPr id="59" name="Rectangle 58"/>
          <p:cNvSpPr/>
          <p:nvPr/>
        </p:nvSpPr>
        <p:spPr>
          <a:xfrm>
            <a:off x="5621780" y="3949954"/>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0" name="Picture 59"/>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7306647" y="4810463"/>
            <a:ext cx="1084359" cy="1424445"/>
          </a:xfrm>
          <a:prstGeom prst="rect">
            <a:avLst/>
          </a:prstGeom>
          <a:effectLst>
            <a:outerShdw blurRad="50800" dist="50800" dir="5400000" algn="ctr" rotWithShape="0">
              <a:schemeClr val="tx1">
                <a:lumMod val="65000"/>
              </a:schemeClr>
            </a:outerShdw>
          </a:effectLst>
        </p:spPr>
      </p:pic>
      <p:cxnSp>
        <p:nvCxnSpPr>
          <p:cNvPr id="61" name="Straight Connector 60"/>
          <p:cNvCxnSpPr>
            <a:cxnSpLocks/>
          </p:cNvCxnSpPr>
          <p:nvPr/>
        </p:nvCxnSpPr>
        <p:spPr>
          <a:xfrm>
            <a:off x="4839747" y="3728343"/>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7428345"/>
      </p:ext>
    </p:extLst>
  </p:cSld>
  <p:clrMapOvr>
    <a:masterClrMapping/>
  </p:clrMapOvr>
  <p:transition advClick="0" advTm="10000">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object 2"/>
          <p:cNvSpPr/>
          <p:nvPr/>
        </p:nvSpPr>
        <p:spPr>
          <a:xfrm>
            <a:off x="2263141" y="16368"/>
            <a:ext cx="6880859" cy="1513839"/>
          </a:xfrm>
          <a:prstGeom prst="rect">
            <a:avLst/>
          </a:prstGeom>
          <a:blipFill>
            <a:blip r:embed="rId2" cstate="print"/>
            <a:stretch>
              <a:fillRect/>
            </a:stretch>
          </a:blipFill>
        </p:spPr>
        <p:txBody>
          <a:bodyPr wrap="square" lIns="0" tIns="0" rIns="0" bIns="0" rtlCol="0"/>
          <a:lstStyle/>
          <a:p>
            <a:endParaRPr/>
          </a:p>
        </p:txBody>
      </p:sp>
      <p:sp>
        <p:nvSpPr>
          <p:cNvPr id="6" name="object 4"/>
          <p:cNvSpPr txBox="1">
            <a:spLocks/>
          </p:cNvSpPr>
          <p:nvPr/>
        </p:nvSpPr>
        <p:spPr>
          <a:xfrm>
            <a:off x="279068" y="370587"/>
            <a:ext cx="8585862" cy="215444"/>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S</a:t>
            </a:r>
            <a:r>
              <a:rPr lang="en-US" sz="1400" spc="-15" dirty="0">
                <a:ln w="6350">
                  <a:solidFill>
                    <a:schemeClr val="dk1">
                      <a:shade val="48000"/>
                      <a:satMod val="110000"/>
                    </a:schemeClr>
                  </a:solidFill>
                </a:ln>
                <a:noFill/>
                <a:latin typeface="Arial" panose="020B0604020202020204" pitchFamily="34" charset="0"/>
                <a:cs typeface="Arial" panose="020B0604020202020204" pitchFamily="34" charset="0"/>
              </a:rPr>
              <a:t>U</a:t>
            </a:r>
            <a:r>
              <a:rPr lang="en-US" sz="1400" dirty="0">
                <a:ln w="6350">
                  <a:solidFill>
                    <a:schemeClr val="dk1">
                      <a:shade val="48000"/>
                      <a:satMod val="110000"/>
                    </a:schemeClr>
                  </a:solidFill>
                </a:ln>
                <a:noFill/>
                <a:latin typeface="Arial" panose="020B0604020202020204" pitchFamily="34" charset="0"/>
                <a:cs typeface="Arial" panose="020B0604020202020204" pitchFamily="34" charset="0"/>
              </a:rPr>
              <a:t>PP</a:t>
            </a:r>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L</a:t>
            </a:r>
            <a:r>
              <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rPr>
              <a:t>IE</a:t>
            </a:r>
            <a:r>
              <a:rPr lang="en-US" sz="1400" spc="-30" dirty="0">
                <a:ln w="6350">
                  <a:solidFill>
                    <a:schemeClr val="dk1">
                      <a:shade val="48000"/>
                      <a:satMod val="110000"/>
                    </a:schemeClr>
                  </a:solidFill>
                </a:ln>
                <a:noFill/>
                <a:latin typeface="Arial" panose="020B0604020202020204" pitchFamily="34" charset="0"/>
                <a:cs typeface="Arial" panose="020B0604020202020204" pitchFamily="34" charset="0"/>
              </a:rPr>
              <a:t>R</a:t>
            </a:r>
            <a:r>
              <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rPr>
              <a:t>S</a:t>
            </a:r>
          </a:p>
        </p:txBody>
      </p:sp>
      <p:sp>
        <p:nvSpPr>
          <p:cNvPr id="7" name="object 5"/>
          <p:cNvSpPr/>
          <p:nvPr/>
        </p:nvSpPr>
        <p:spPr>
          <a:xfrm>
            <a:off x="8943340" y="408952"/>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rgbClr val="F77422"/>
          </a:solidFill>
        </p:spPr>
        <p:txBody>
          <a:bodyPr wrap="square" lIns="0" tIns="0" rIns="0" bIns="0" rtlCol="0"/>
          <a:lstStyle/>
          <a:p>
            <a:endParaRPr/>
          </a:p>
        </p:txBody>
      </p:sp>
      <p:sp>
        <p:nvSpPr>
          <p:cNvPr id="8" name="object 6"/>
          <p:cNvSpPr txBox="1"/>
          <p:nvPr/>
        </p:nvSpPr>
        <p:spPr>
          <a:xfrm>
            <a:off x="370773" y="540917"/>
            <a:ext cx="7164705" cy="254000"/>
          </a:xfrm>
          <a:prstGeom prst="rect">
            <a:avLst/>
          </a:prstGeom>
        </p:spPr>
        <p:txBody>
          <a:bodyPr vert="horz" wrap="square" lIns="0" tIns="0" rIns="0" bIns="0" rtlCol="0">
            <a:spAutoFit/>
          </a:bodyPr>
          <a:lstStyle/>
          <a:p>
            <a:pPr marL="12700">
              <a:lnSpc>
                <a:spcPct val="100000"/>
              </a:lnSpc>
            </a:pPr>
            <a:r>
              <a:rPr sz="1800" spc="-20" dirty="0">
                <a:latin typeface="Calibri"/>
                <a:cs typeface="Calibri"/>
              </a:rPr>
              <a:t>N</a:t>
            </a:r>
            <a:r>
              <a:rPr sz="1800" dirty="0">
                <a:latin typeface="Calibri"/>
                <a:cs typeface="Calibri"/>
              </a:rPr>
              <a:t>IS</a:t>
            </a:r>
            <a:r>
              <a:rPr sz="1800" spc="5" dirty="0">
                <a:latin typeface="Calibri"/>
                <a:cs typeface="Calibri"/>
              </a:rPr>
              <a:t> </a:t>
            </a:r>
            <a:r>
              <a:rPr sz="1800" dirty="0">
                <a:latin typeface="Calibri"/>
                <a:cs typeface="Calibri"/>
              </a:rPr>
              <a:t>C</a:t>
            </a:r>
            <a:r>
              <a:rPr sz="1800" spc="-10" dirty="0">
                <a:latin typeface="Calibri"/>
                <a:cs typeface="Calibri"/>
              </a:rPr>
              <a:t>o</a:t>
            </a:r>
            <a:r>
              <a:rPr sz="1800" dirty="0">
                <a:latin typeface="Calibri"/>
                <a:cs typeface="Calibri"/>
              </a:rPr>
              <a:t>m</a:t>
            </a:r>
            <a:r>
              <a:rPr sz="1800" spc="-10" dirty="0">
                <a:latin typeface="Calibri"/>
                <a:cs typeface="Calibri"/>
              </a:rPr>
              <a:t>p</a:t>
            </a:r>
            <a:r>
              <a:rPr sz="1800" spc="-5" dirty="0">
                <a:latin typeface="Calibri"/>
                <a:cs typeface="Calibri"/>
              </a:rPr>
              <a:t>a</a:t>
            </a:r>
            <a:r>
              <a:rPr sz="1800" spc="-50" dirty="0">
                <a:latin typeface="Calibri"/>
                <a:cs typeface="Calibri"/>
              </a:rPr>
              <a:t>n</a:t>
            </a:r>
            <a:r>
              <a:rPr sz="1800" spc="-10" dirty="0">
                <a:latin typeface="Calibri"/>
                <a:cs typeface="Calibri"/>
              </a:rPr>
              <a:t>y</a:t>
            </a:r>
            <a:r>
              <a:rPr sz="1800" spc="35" dirty="0">
                <a:latin typeface="Calibri"/>
                <a:cs typeface="Calibri"/>
              </a:rPr>
              <a:t> </a:t>
            </a:r>
            <a:r>
              <a:rPr sz="1800" spc="5" dirty="0">
                <a:latin typeface="Calibri"/>
                <a:cs typeface="Calibri"/>
              </a:rPr>
              <a:t>i</a:t>
            </a:r>
            <a:r>
              <a:rPr sz="1800" dirty="0">
                <a:latin typeface="Calibri"/>
                <a:cs typeface="Calibri"/>
              </a:rPr>
              <a:t>s</a:t>
            </a:r>
            <a:r>
              <a:rPr sz="1800" spc="-15" dirty="0">
                <a:latin typeface="Calibri"/>
                <a:cs typeface="Calibri"/>
              </a:rPr>
              <a:t> </a:t>
            </a:r>
            <a:r>
              <a:rPr sz="1800" dirty="0">
                <a:latin typeface="Calibri"/>
                <a:cs typeface="Calibri"/>
              </a:rPr>
              <a:t>a</a:t>
            </a:r>
            <a:r>
              <a:rPr sz="1800" spc="10" dirty="0">
                <a:latin typeface="Calibri"/>
                <a:cs typeface="Calibri"/>
              </a:rPr>
              <a:t> </a:t>
            </a:r>
            <a:r>
              <a:rPr sz="1800" spc="-10" dirty="0">
                <a:latin typeface="Calibri"/>
                <a:cs typeface="Calibri"/>
              </a:rPr>
              <a:t>d</a:t>
            </a:r>
            <a:r>
              <a:rPr sz="1800" spc="5" dirty="0">
                <a:latin typeface="Calibri"/>
                <a:cs typeface="Calibri"/>
              </a:rPr>
              <a:t>i</a:t>
            </a:r>
            <a:r>
              <a:rPr sz="1800" spc="-40" dirty="0">
                <a:latin typeface="Calibri"/>
                <a:cs typeface="Calibri"/>
              </a:rPr>
              <a:t>r</a:t>
            </a:r>
            <a:r>
              <a:rPr sz="1800" spc="-10" dirty="0">
                <a:latin typeface="Calibri"/>
                <a:cs typeface="Calibri"/>
              </a:rPr>
              <a:t>e</a:t>
            </a:r>
            <a:r>
              <a:rPr sz="1800" spc="-15" dirty="0">
                <a:latin typeface="Calibri"/>
                <a:cs typeface="Calibri"/>
              </a:rPr>
              <a:t>c</a:t>
            </a:r>
            <a:r>
              <a:rPr sz="1800" spc="-10" dirty="0">
                <a:latin typeface="Calibri"/>
                <a:cs typeface="Calibri"/>
              </a:rPr>
              <a:t>t</a:t>
            </a:r>
            <a:r>
              <a:rPr sz="1800" spc="5" dirty="0">
                <a:latin typeface="Calibri"/>
                <a:cs typeface="Calibri"/>
              </a:rPr>
              <a:t> </a:t>
            </a:r>
            <a:r>
              <a:rPr sz="1800" spc="-15" dirty="0">
                <a:latin typeface="Calibri"/>
                <a:cs typeface="Calibri"/>
              </a:rPr>
              <a:t>c</a:t>
            </a:r>
            <a:r>
              <a:rPr sz="1800" spc="-10" dirty="0">
                <a:latin typeface="Calibri"/>
                <a:cs typeface="Calibri"/>
              </a:rPr>
              <a:t>u</a:t>
            </a:r>
            <a:r>
              <a:rPr sz="1800" spc="-25" dirty="0">
                <a:latin typeface="Calibri"/>
                <a:cs typeface="Calibri"/>
              </a:rPr>
              <a:t>s</a:t>
            </a:r>
            <a:r>
              <a:rPr sz="1800" spc="-35" dirty="0">
                <a:latin typeface="Calibri"/>
                <a:cs typeface="Calibri"/>
              </a:rPr>
              <a:t>t</a:t>
            </a:r>
            <a:r>
              <a:rPr sz="1800" spc="-10" dirty="0">
                <a:latin typeface="Calibri"/>
                <a:cs typeface="Calibri"/>
              </a:rPr>
              <a:t>o</a:t>
            </a:r>
            <a:r>
              <a:rPr sz="1800" dirty="0">
                <a:latin typeface="Calibri"/>
                <a:cs typeface="Calibri"/>
              </a:rPr>
              <a:t>m</a:t>
            </a:r>
            <a:r>
              <a:rPr sz="1800" spc="-10" dirty="0">
                <a:latin typeface="Calibri"/>
                <a:cs typeface="Calibri"/>
              </a:rPr>
              <a:t>e</a:t>
            </a:r>
            <a:r>
              <a:rPr sz="1800" spc="-20" dirty="0">
                <a:latin typeface="Calibri"/>
                <a:cs typeface="Calibri"/>
              </a:rPr>
              <a:t>r</a:t>
            </a:r>
            <a:r>
              <a:rPr sz="1800" spc="-10" dirty="0">
                <a:latin typeface="Calibri"/>
                <a:cs typeface="Calibri"/>
              </a:rPr>
              <a:t>/p</a:t>
            </a:r>
            <a:r>
              <a:rPr sz="1800" spc="-5" dirty="0">
                <a:latin typeface="Calibri"/>
                <a:cs typeface="Calibri"/>
              </a:rPr>
              <a:t>a</a:t>
            </a:r>
            <a:r>
              <a:rPr sz="1800" spc="-20" dirty="0">
                <a:latin typeface="Calibri"/>
                <a:cs typeface="Calibri"/>
              </a:rPr>
              <a:t>r</a:t>
            </a:r>
            <a:r>
              <a:rPr sz="1800" spc="-15" dirty="0">
                <a:latin typeface="Calibri"/>
                <a:cs typeface="Calibri"/>
              </a:rPr>
              <a:t>t</a:t>
            </a:r>
            <a:r>
              <a:rPr sz="1800" spc="-10" dirty="0">
                <a:latin typeface="Calibri"/>
                <a:cs typeface="Calibri"/>
              </a:rPr>
              <a:t>ner</a:t>
            </a:r>
            <a:r>
              <a:rPr sz="1800" spc="40" dirty="0">
                <a:latin typeface="Calibri"/>
                <a:cs typeface="Calibri"/>
              </a:rPr>
              <a:t> </a:t>
            </a:r>
            <a:r>
              <a:rPr sz="1800" spc="-15" dirty="0">
                <a:latin typeface="Calibri"/>
                <a:cs typeface="Calibri"/>
              </a:rPr>
              <a:t>o</a:t>
            </a:r>
            <a:r>
              <a:rPr sz="1800" dirty="0">
                <a:latin typeface="Calibri"/>
                <a:cs typeface="Calibri"/>
              </a:rPr>
              <a:t>f</a:t>
            </a:r>
            <a:r>
              <a:rPr sz="1800" spc="20" dirty="0">
                <a:latin typeface="Calibri"/>
                <a:cs typeface="Calibri"/>
              </a:rPr>
              <a:t> </a:t>
            </a:r>
            <a:r>
              <a:rPr sz="1800" spc="-5" dirty="0">
                <a:latin typeface="Calibri"/>
                <a:cs typeface="Calibri"/>
              </a:rPr>
              <a:t>s</a:t>
            </a:r>
            <a:r>
              <a:rPr sz="1800" spc="-10" dirty="0">
                <a:latin typeface="Calibri"/>
                <a:cs typeface="Calibri"/>
              </a:rPr>
              <a:t>o</a:t>
            </a:r>
            <a:r>
              <a:rPr sz="1800" dirty="0">
                <a:latin typeface="Calibri"/>
                <a:cs typeface="Calibri"/>
              </a:rPr>
              <a:t>m</a:t>
            </a:r>
            <a:r>
              <a:rPr sz="1800" spc="-10" dirty="0">
                <a:latin typeface="Calibri"/>
                <a:cs typeface="Calibri"/>
              </a:rPr>
              <a:t>e</a:t>
            </a:r>
            <a:r>
              <a:rPr sz="1800" spc="15" dirty="0">
                <a:latin typeface="Calibri"/>
                <a:cs typeface="Calibri"/>
              </a:rPr>
              <a:t> </a:t>
            </a:r>
            <a:r>
              <a:rPr sz="1800" spc="-20" dirty="0">
                <a:latin typeface="Calibri"/>
                <a:cs typeface="Calibri"/>
              </a:rPr>
              <a:t>M</a:t>
            </a:r>
            <a:r>
              <a:rPr sz="1800" dirty="0">
                <a:latin typeface="Calibri"/>
                <a:cs typeface="Calibri"/>
              </a:rPr>
              <a:t>i </a:t>
            </a:r>
            <a:r>
              <a:rPr sz="1800" spc="-10" dirty="0">
                <a:latin typeface="Calibri"/>
                <a:cs typeface="Calibri"/>
              </a:rPr>
              <a:t>e</a:t>
            </a:r>
            <a:r>
              <a:rPr sz="1800" spc="-35" dirty="0">
                <a:latin typeface="Calibri"/>
                <a:cs typeface="Calibri"/>
              </a:rPr>
              <a:t>c</a:t>
            </a:r>
            <a:r>
              <a:rPr sz="1800" spc="-10" dirty="0">
                <a:latin typeface="Calibri"/>
                <a:cs typeface="Calibri"/>
              </a:rPr>
              <a:t>o</a:t>
            </a:r>
            <a:r>
              <a:rPr sz="1800" spc="-45" dirty="0">
                <a:latin typeface="Calibri"/>
                <a:cs typeface="Calibri"/>
              </a:rPr>
              <a:t>s</a:t>
            </a:r>
            <a:r>
              <a:rPr sz="1800" spc="-25" dirty="0">
                <a:latin typeface="Calibri"/>
                <a:cs typeface="Calibri"/>
              </a:rPr>
              <a:t>ys</a:t>
            </a:r>
            <a:r>
              <a:rPr sz="1800" spc="-35" dirty="0">
                <a:latin typeface="Calibri"/>
                <a:cs typeface="Calibri"/>
              </a:rPr>
              <a:t>t</a:t>
            </a:r>
            <a:r>
              <a:rPr sz="1800" spc="-15" dirty="0">
                <a:latin typeface="Calibri"/>
                <a:cs typeface="Calibri"/>
              </a:rPr>
              <a:t>em</a:t>
            </a:r>
            <a:r>
              <a:rPr sz="1800" spc="35" dirty="0">
                <a:latin typeface="Calibri"/>
                <a:cs typeface="Calibri"/>
              </a:rPr>
              <a:t> </a:t>
            </a:r>
            <a:r>
              <a:rPr sz="1800" spc="-35" dirty="0">
                <a:latin typeface="Calibri"/>
                <a:cs typeface="Calibri"/>
              </a:rPr>
              <a:t>c</a:t>
            </a:r>
            <a:r>
              <a:rPr sz="1800" spc="-10" dirty="0">
                <a:latin typeface="Calibri"/>
                <a:cs typeface="Calibri"/>
              </a:rPr>
              <a:t>o</a:t>
            </a:r>
            <a:r>
              <a:rPr sz="1800" dirty="0">
                <a:latin typeface="Calibri"/>
                <a:cs typeface="Calibri"/>
              </a:rPr>
              <a:t>m</a:t>
            </a:r>
            <a:r>
              <a:rPr sz="1800" spc="-10" dirty="0">
                <a:latin typeface="Calibri"/>
                <a:cs typeface="Calibri"/>
              </a:rPr>
              <a:t>p</a:t>
            </a:r>
            <a:r>
              <a:rPr sz="1800" spc="-5" dirty="0">
                <a:latin typeface="Calibri"/>
                <a:cs typeface="Calibri"/>
              </a:rPr>
              <a:t>a</a:t>
            </a:r>
            <a:r>
              <a:rPr sz="1800" spc="-10" dirty="0">
                <a:latin typeface="Calibri"/>
                <a:cs typeface="Calibri"/>
              </a:rPr>
              <a:t>n</a:t>
            </a:r>
            <a:r>
              <a:rPr sz="1800" spc="5" dirty="0">
                <a:latin typeface="Calibri"/>
                <a:cs typeface="Calibri"/>
              </a:rPr>
              <a:t>i</a:t>
            </a:r>
            <a:r>
              <a:rPr sz="1800" spc="-10" dirty="0">
                <a:latin typeface="Calibri"/>
                <a:cs typeface="Calibri"/>
              </a:rPr>
              <a:t>e</a:t>
            </a:r>
            <a:r>
              <a:rPr sz="1800" spc="-5" dirty="0">
                <a:latin typeface="Calibri"/>
                <a:cs typeface="Calibri"/>
              </a:rPr>
              <a:t>s:</a:t>
            </a:r>
            <a:endParaRPr sz="1800">
              <a:latin typeface="Calibri"/>
              <a:cs typeface="Calibri"/>
            </a:endParaRPr>
          </a:p>
        </p:txBody>
      </p:sp>
      <p:sp>
        <p:nvSpPr>
          <p:cNvPr id="9" name="object 3"/>
          <p:cNvSpPr/>
          <p:nvPr/>
        </p:nvSpPr>
        <p:spPr>
          <a:xfrm>
            <a:off x="167005" y="116632"/>
            <a:ext cx="1308651" cy="768597"/>
          </a:xfrm>
          <a:prstGeom prst="rect">
            <a:avLst/>
          </a:prstGeom>
          <a:blipFill>
            <a:blip r:embed="rId3"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13" y="1219970"/>
            <a:ext cx="708198" cy="708198"/>
          </a:xfrm>
          <a:prstGeom prst="rect">
            <a:avLst/>
          </a:prstGeom>
          <a:effectLst>
            <a:outerShdw blurRad="50800" dist="50800" dir="5400000" algn="ctr" rotWithShape="0">
              <a:schemeClr val="bg2">
                <a:lumMod val="40000"/>
                <a:lumOff val="60000"/>
              </a:schemeClr>
            </a:outerShdw>
          </a:effectLst>
        </p:spPr>
      </p:pic>
      <p:sp>
        <p:nvSpPr>
          <p:cNvPr id="11" name="TextBox 10"/>
          <p:cNvSpPr txBox="1"/>
          <p:nvPr/>
        </p:nvSpPr>
        <p:spPr>
          <a:xfrm>
            <a:off x="0" y="2050143"/>
            <a:ext cx="2393903" cy="1446550"/>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Viomi constantly works on the creation of new devices for the effective use and purification of water. UV filters, smart kettle, water purifier and innovative thermos, created by Viomi, occupy a worthy place among the products of the Xiaomi ecosystem.</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39854" y="1330611"/>
            <a:ext cx="667348" cy="644760"/>
          </a:xfrm>
          <a:prstGeom prst="rect">
            <a:avLst/>
          </a:prstGeom>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79712" y="1302769"/>
            <a:ext cx="435209" cy="554704"/>
          </a:xfrm>
          <a:prstGeom prst="rect">
            <a:avLst/>
          </a:prstGeom>
        </p:spPr>
      </p:pic>
      <p:pic>
        <p:nvPicPr>
          <p:cNvPr id="23" name="Picture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8764" y="1401226"/>
            <a:ext cx="664151" cy="442984"/>
          </a:xfrm>
          <a:prstGeom prst="rect">
            <a:avLst/>
          </a:prstGeom>
        </p:spPr>
      </p:pic>
      <p:pic>
        <p:nvPicPr>
          <p:cNvPr id="25" name="Picture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12182" y="1394765"/>
            <a:ext cx="711329" cy="419055"/>
          </a:xfrm>
          <a:prstGeom prst="rect">
            <a:avLst/>
          </a:prstGeom>
        </p:spPr>
      </p:pic>
      <p:sp>
        <p:nvSpPr>
          <p:cNvPr id="26" name="Rectangle 25"/>
          <p:cNvSpPr/>
          <p:nvPr/>
        </p:nvSpPr>
        <p:spPr>
          <a:xfrm>
            <a:off x="936504" y="1285118"/>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8" name="Picture 2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89598" y="2050143"/>
            <a:ext cx="975229" cy="1378857"/>
          </a:xfrm>
          <a:prstGeom prst="rect">
            <a:avLst/>
          </a:prstGeom>
          <a:effectLst>
            <a:outerShdw blurRad="50800" dist="50800" dir="5400000" algn="ctr" rotWithShape="0">
              <a:schemeClr val="tx1">
                <a:lumMod val="65000"/>
              </a:schemeClr>
            </a:outerShdw>
          </a:effectLst>
        </p:spPr>
      </p:pic>
      <p:pic>
        <p:nvPicPr>
          <p:cNvPr id="29" name="Picture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3774" y="3882445"/>
            <a:ext cx="712920" cy="712920"/>
          </a:xfrm>
          <a:prstGeom prst="rect">
            <a:avLst/>
          </a:prstGeom>
          <a:effectLst>
            <a:outerShdw blurRad="50800" dist="50800" dir="5400000" algn="ctr" rotWithShape="0">
              <a:schemeClr val="bg2">
                <a:lumMod val="40000"/>
                <a:lumOff val="60000"/>
              </a:schemeClr>
            </a:outerShdw>
          </a:effectLst>
        </p:spPr>
      </p:pic>
      <p:sp>
        <p:nvSpPr>
          <p:cNvPr id="30" name="TextBox 29"/>
          <p:cNvSpPr txBox="1"/>
          <p:nvPr/>
        </p:nvSpPr>
        <p:spPr>
          <a:xfrm>
            <a:off x="86386" y="4714979"/>
            <a:ext cx="2393903" cy="1277273"/>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xGimi is a young and energetic team, formed by a group of experienced R&amp;D engineers and marketing elites. Its mission is to devote an attention to create the best and affordable giant-screen projection products to the world. </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31" name="Picture 3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08746" y="4023450"/>
            <a:ext cx="527720" cy="527720"/>
          </a:xfrm>
          <a:prstGeom prst="rect">
            <a:avLst/>
          </a:prstGeom>
        </p:spPr>
      </p:pic>
      <p:pic>
        <p:nvPicPr>
          <p:cNvPr id="32" name="Picture 3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126829" y="4063168"/>
            <a:ext cx="667422" cy="429057"/>
          </a:xfrm>
          <a:prstGeom prst="rect">
            <a:avLst/>
          </a:prstGeom>
        </p:spPr>
      </p:pic>
      <p:pic>
        <p:nvPicPr>
          <p:cNvPr id="33" name="Picture 32"/>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049700" y="4149080"/>
            <a:ext cx="1090252" cy="232068"/>
          </a:xfrm>
          <a:prstGeom prst="rect">
            <a:avLst/>
          </a:prstGeom>
        </p:spPr>
      </p:pic>
      <p:sp>
        <p:nvSpPr>
          <p:cNvPr id="35" name="Rectangle 34"/>
          <p:cNvSpPr/>
          <p:nvPr/>
        </p:nvSpPr>
        <p:spPr>
          <a:xfrm>
            <a:off x="1128226" y="3949954"/>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6" name="Picture 35"/>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952069" y="4720886"/>
            <a:ext cx="1012758" cy="1433417"/>
          </a:xfrm>
          <a:prstGeom prst="rect">
            <a:avLst/>
          </a:prstGeom>
          <a:effectLst>
            <a:outerShdw blurRad="50800" dist="50800" dir="5400000" algn="ctr" rotWithShape="0">
              <a:schemeClr val="tx1">
                <a:lumMod val="65000"/>
              </a:schemeClr>
            </a:outerShdw>
          </a:effectLst>
        </p:spPr>
      </p:pic>
      <p:pic>
        <p:nvPicPr>
          <p:cNvPr id="40" name="Picture 39"/>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669287" y="1219478"/>
            <a:ext cx="712920" cy="712920"/>
          </a:xfrm>
          <a:prstGeom prst="rect">
            <a:avLst/>
          </a:prstGeom>
          <a:effectLst>
            <a:outerShdw blurRad="50800" dist="50800" dir="5400000" algn="ctr" rotWithShape="0">
              <a:schemeClr val="bg2">
                <a:lumMod val="40000"/>
                <a:lumOff val="60000"/>
              </a:schemeClr>
            </a:outerShdw>
          </a:effectLst>
        </p:spPr>
      </p:pic>
      <p:sp>
        <p:nvSpPr>
          <p:cNvPr id="41" name="TextBox 40"/>
          <p:cNvSpPr txBox="1"/>
          <p:nvPr/>
        </p:nvSpPr>
        <p:spPr>
          <a:xfrm>
            <a:off x="4567235" y="2052012"/>
            <a:ext cx="2393903" cy="1615827"/>
          </a:xfrm>
          <a:prstGeom prst="rect">
            <a:avLst/>
          </a:prstGeom>
          <a:noFill/>
        </p:spPr>
        <p:txBody>
          <a:bodyPr wrap="square" rtlCol="0">
            <a:spAutoFit/>
          </a:bodyPr>
          <a:lstStyle/>
          <a:p>
            <a:r>
              <a:rPr lang="en-US" sz="1100" dirty="0" err="1">
                <a:solidFill>
                  <a:schemeClr val="bg1">
                    <a:lumMod val="65000"/>
                    <a:lumOff val="35000"/>
                  </a:schemeClr>
                </a:solidFill>
                <a:latin typeface="Arial" panose="020B0604020202020204" pitchFamily="34" charset="0"/>
                <a:cs typeface="Arial" panose="020B0604020202020204" pitchFamily="34" charset="0"/>
              </a:rPr>
              <a:t>Soocare</a:t>
            </a:r>
            <a:r>
              <a:rPr lang="en-US" sz="1100" dirty="0">
                <a:solidFill>
                  <a:schemeClr val="bg1">
                    <a:lumMod val="65000"/>
                    <a:lumOff val="35000"/>
                  </a:schemeClr>
                </a:solidFill>
                <a:latin typeface="Arial" panose="020B0604020202020204" pitchFamily="34" charset="0"/>
                <a:cs typeface="Arial" panose="020B0604020202020204" pitchFamily="34" charset="0"/>
              </a:rPr>
              <a:t> (Shenzhen) Technology Co., Ltd., founded in 2015, is an internet technology company which focuses on personal health consumer electronics. </a:t>
            </a:r>
            <a:r>
              <a:rPr lang="en-US" sz="1100" dirty="0" err="1">
                <a:solidFill>
                  <a:schemeClr val="bg1">
                    <a:lumMod val="65000"/>
                    <a:lumOff val="35000"/>
                  </a:schemeClr>
                </a:solidFill>
                <a:latin typeface="Arial" panose="020B0604020202020204" pitchFamily="34" charset="0"/>
                <a:cs typeface="Arial" panose="020B0604020202020204" pitchFamily="34" charset="0"/>
              </a:rPr>
              <a:t>Soocare</a:t>
            </a:r>
            <a:r>
              <a:rPr lang="en-US" sz="1100" dirty="0">
                <a:solidFill>
                  <a:schemeClr val="bg1">
                    <a:lumMod val="65000"/>
                    <a:lumOff val="35000"/>
                  </a:schemeClr>
                </a:solidFill>
                <a:latin typeface="Arial" panose="020B0604020202020204" pitchFamily="34" charset="0"/>
                <a:cs typeface="Arial" panose="020B0604020202020204" pitchFamily="34" charset="0"/>
              </a:rPr>
              <a:t> keeps developing and innovating to provide advanced, intelligent, high-quality products and services for users. </a:t>
            </a:r>
          </a:p>
        </p:txBody>
      </p:sp>
      <p:pic>
        <p:nvPicPr>
          <p:cNvPr id="42" name="Picture 4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805909" y="1322251"/>
            <a:ext cx="678383" cy="560514"/>
          </a:xfrm>
          <a:prstGeom prst="rect">
            <a:avLst/>
          </a:prstGeom>
        </p:spPr>
      </p:pic>
      <p:pic>
        <p:nvPicPr>
          <p:cNvPr id="43" name="Picture 42"/>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6943168" y="1330611"/>
            <a:ext cx="537324" cy="512249"/>
          </a:xfrm>
          <a:prstGeom prst="rect">
            <a:avLst/>
          </a:prstGeom>
        </p:spPr>
      </p:pic>
      <p:pic>
        <p:nvPicPr>
          <p:cNvPr id="44" name="Picture 43"/>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7934822" y="1352813"/>
            <a:ext cx="544253" cy="544253"/>
          </a:xfrm>
          <a:prstGeom prst="rect">
            <a:avLst/>
          </a:prstGeom>
        </p:spPr>
      </p:pic>
      <p:sp>
        <p:nvSpPr>
          <p:cNvPr id="45" name="Rectangle 44"/>
          <p:cNvSpPr/>
          <p:nvPr/>
        </p:nvSpPr>
        <p:spPr>
          <a:xfrm>
            <a:off x="5503739" y="1286987"/>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48" name="Straight Connector 47"/>
          <p:cNvCxnSpPr/>
          <p:nvPr/>
        </p:nvCxnSpPr>
        <p:spPr>
          <a:xfrm>
            <a:off x="4567235" y="1217609"/>
            <a:ext cx="0" cy="5379743"/>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cxnSpLocks/>
          </p:cNvCxnSpPr>
          <p:nvPr/>
        </p:nvCxnSpPr>
        <p:spPr>
          <a:xfrm>
            <a:off x="207388" y="3723657"/>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pic>
        <p:nvPicPr>
          <p:cNvPr id="53" name="Picture 52"/>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7176570" y="2162889"/>
            <a:ext cx="1571894" cy="1188402"/>
          </a:xfrm>
          <a:prstGeom prst="rect">
            <a:avLst/>
          </a:prstGeom>
        </p:spPr>
      </p:pic>
      <p:pic>
        <p:nvPicPr>
          <p:cNvPr id="54" name="Picture 53"/>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4907484" y="3974861"/>
            <a:ext cx="605684" cy="605684"/>
          </a:xfrm>
          <a:prstGeom prst="rect">
            <a:avLst/>
          </a:prstGeom>
          <a:effectLst>
            <a:outerShdw blurRad="50800" dist="50800" dir="5400000" algn="ctr" rotWithShape="0">
              <a:schemeClr val="bg2">
                <a:lumMod val="40000"/>
                <a:lumOff val="60000"/>
              </a:schemeClr>
            </a:outerShdw>
          </a:effectLst>
        </p:spPr>
      </p:pic>
      <p:sp>
        <p:nvSpPr>
          <p:cNvPr id="55" name="TextBox 54"/>
          <p:cNvSpPr txBox="1"/>
          <p:nvPr/>
        </p:nvSpPr>
        <p:spPr>
          <a:xfrm>
            <a:off x="4685276" y="4714979"/>
            <a:ext cx="2393903" cy="1277273"/>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In most cases, people do not get the light they wanted. Lighting needs of different scenarios are not the same. </a:t>
            </a:r>
            <a:r>
              <a:rPr lang="en-US" sz="1100" dirty="0" err="1">
                <a:solidFill>
                  <a:schemeClr val="bg1">
                    <a:lumMod val="65000"/>
                    <a:lumOff val="35000"/>
                  </a:schemeClr>
                </a:solidFill>
                <a:latin typeface="Arial" panose="020B0604020202020204" pitchFamily="34" charset="0"/>
                <a:cs typeface="Arial" panose="020B0604020202020204" pitchFamily="34" charset="0"/>
              </a:rPr>
              <a:t>Yeelight</a:t>
            </a:r>
            <a:r>
              <a:rPr lang="en-US" sz="1100" dirty="0">
                <a:solidFill>
                  <a:schemeClr val="bg1">
                    <a:lumMod val="65000"/>
                    <a:lumOff val="35000"/>
                  </a:schemeClr>
                </a:solidFill>
                <a:latin typeface="Arial" panose="020B0604020202020204" pitchFamily="34" charset="0"/>
                <a:cs typeface="Arial" panose="020B0604020202020204" pitchFamily="34" charset="0"/>
              </a:rPr>
              <a:t> will keep closer cooperation with Xiaomi ecological chain to provide better light and better life.</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56" name="Picture 55"/>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6042216" y="4056203"/>
            <a:ext cx="577786" cy="500748"/>
          </a:xfrm>
          <a:prstGeom prst="rect">
            <a:avLst/>
          </a:prstGeom>
        </p:spPr>
      </p:pic>
      <p:pic>
        <p:nvPicPr>
          <p:cNvPr id="57" name="Picture 56"/>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6890891" y="4051700"/>
            <a:ext cx="671817" cy="531055"/>
          </a:xfrm>
          <a:prstGeom prst="rect">
            <a:avLst/>
          </a:prstGeom>
        </p:spPr>
      </p:pic>
      <p:pic>
        <p:nvPicPr>
          <p:cNvPr id="58" name="Picture 57"/>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7722698" y="3988595"/>
            <a:ext cx="613618" cy="613618"/>
          </a:xfrm>
          <a:prstGeom prst="rect">
            <a:avLst/>
          </a:prstGeom>
        </p:spPr>
      </p:pic>
      <p:sp>
        <p:nvSpPr>
          <p:cNvPr id="59" name="Rectangle 58"/>
          <p:cNvSpPr/>
          <p:nvPr/>
        </p:nvSpPr>
        <p:spPr>
          <a:xfrm>
            <a:off x="5621780" y="3949954"/>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0" name="Picture 59"/>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7306647" y="4886337"/>
            <a:ext cx="1441817" cy="1019853"/>
          </a:xfrm>
          <a:prstGeom prst="rect">
            <a:avLst/>
          </a:prstGeom>
          <a:effectLst>
            <a:outerShdw blurRad="50800" dist="50800" dir="5400000" algn="ctr" rotWithShape="0">
              <a:schemeClr val="tx1">
                <a:lumMod val="65000"/>
              </a:schemeClr>
            </a:outerShdw>
          </a:effectLst>
        </p:spPr>
      </p:pic>
      <p:cxnSp>
        <p:nvCxnSpPr>
          <p:cNvPr id="61" name="Straight Connector 60"/>
          <p:cNvCxnSpPr>
            <a:cxnSpLocks/>
          </p:cNvCxnSpPr>
          <p:nvPr/>
        </p:nvCxnSpPr>
        <p:spPr>
          <a:xfrm>
            <a:off x="4839747" y="3728343"/>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58102"/>
      </p:ext>
    </p:extLst>
  </p:cSld>
  <p:clrMapOvr>
    <a:masterClrMapping/>
  </p:clrMapOvr>
  <p:transition advClick="0" advTm="10000">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object 2"/>
          <p:cNvSpPr/>
          <p:nvPr/>
        </p:nvSpPr>
        <p:spPr>
          <a:xfrm>
            <a:off x="2263141" y="16368"/>
            <a:ext cx="6880859" cy="1513839"/>
          </a:xfrm>
          <a:prstGeom prst="rect">
            <a:avLst/>
          </a:prstGeom>
          <a:blipFill>
            <a:blip r:embed="rId2" cstate="print"/>
            <a:stretch>
              <a:fillRect/>
            </a:stretch>
          </a:blipFill>
        </p:spPr>
        <p:txBody>
          <a:bodyPr wrap="square" lIns="0" tIns="0" rIns="0" bIns="0" rtlCol="0"/>
          <a:lstStyle/>
          <a:p>
            <a:endParaRPr/>
          </a:p>
        </p:txBody>
      </p:sp>
      <p:sp>
        <p:nvSpPr>
          <p:cNvPr id="6" name="object 4"/>
          <p:cNvSpPr txBox="1">
            <a:spLocks/>
          </p:cNvSpPr>
          <p:nvPr/>
        </p:nvSpPr>
        <p:spPr>
          <a:xfrm>
            <a:off x="279068" y="370587"/>
            <a:ext cx="8585862" cy="215444"/>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S</a:t>
            </a:r>
            <a:r>
              <a:rPr lang="en-US" sz="1400" spc="-15" dirty="0">
                <a:ln w="6350">
                  <a:solidFill>
                    <a:schemeClr val="dk1">
                      <a:shade val="48000"/>
                      <a:satMod val="110000"/>
                    </a:schemeClr>
                  </a:solidFill>
                </a:ln>
                <a:noFill/>
                <a:latin typeface="Arial" panose="020B0604020202020204" pitchFamily="34" charset="0"/>
                <a:cs typeface="Arial" panose="020B0604020202020204" pitchFamily="34" charset="0"/>
              </a:rPr>
              <a:t>U</a:t>
            </a:r>
            <a:r>
              <a:rPr lang="en-US" sz="1400" dirty="0">
                <a:ln w="6350">
                  <a:solidFill>
                    <a:schemeClr val="dk1">
                      <a:shade val="48000"/>
                      <a:satMod val="110000"/>
                    </a:schemeClr>
                  </a:solidFill>
                </a:ln>
                <a:noFill/>
                <a:latin typeface="Arial" panose="020B0604020202020204" pitchFamily="34" charset="0"/>
                <a:cs typeface="Arial" panose="020B0604020202020204" pitchFamily="34" charset="0"/>
              </a:rPr>
              <a:t>PP</a:t>
            </a:r>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L</a:t>
            </a:r>
            <a:r>
              <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rPr>
              <a:t>IE</a:t>
            </a:r>
            <a:r>
              <a:rPr lang="en-US" sz="1400" spc="-30" dirty="0">
                <a:ln w="6350">
                  <a:solidFill>
                    <a:schemeClr val="dk1">
                      <a:shade val="48000"/>
                      <a:satMod val="110000"/>
                    </a:schemeClr>
                  </a:solidFill>
                </a:ln>
                <a:noFill/>
                <a:latin typeface="Arial" panose="020B0604020202020204" pitchFamily="34" charset="0"/>
                <a:cs typeface="Arial" panose="020B0604020202020204" pitchFamily="34" charset="0"/>
              </a:rPr>
              <a:t>R</a:t>
            </a:r>
            <a:r>
              <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rPr>
              <a:t>S</a:t>
            </a:r>
          </a:p>
        </p:txBody>
      </p:sp>
      <p:sp>
        <p:nvSpPr>
          <p:cNvPr id="7" name="object 5"/>
          <p:cNvSpPr/>
          <p:nvPr/>
        </p:nvSpPr>
        <p:spPr>
          <a:xfrm>
            <a:off x="8943340" y="408952"/>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rgbClr val="F77422"/>
          </a:solidFill>
        </p:spPr>
        <p:txBody>
          <a:bodyPr wrap="square" lIns="0" tIns="0" rIns="0" bIns="0" rtlCol="0"/>
          <a:lstStyle/>
          <a:p>
            <a:endParaRPr/>
          </a:p>
        </p:txBody>
      </p:sp>
      <p:sp>
        <p:nvSpPr>
          <p:cNvPr id="8" name="object 6"/>
          <p:cNvSpPr txBox="1"/>
          <p:nvPr/>
        </p:nvSpPr>
        <p:spPr>
          <a:xfrm>
            <a:off x="370773" y="540917"/>
            <a:ext cx="7164705" cy="254000"/>
          </a:xfrm>
          <a:prstGeom prst="rect">
            <a:avLst/>
          </a:prstGeom>
        </p:spPr>
        <p:txBody>
          <a:bodyPr vert="horz" wrap="square" lIns="0" tIns="0" rIns="0" bIns="0" rtlCol="0">
            <a:spAutoFit/>
          </a:bodyPr>
          <a:lstStyle/>
          <a:p>
            <a:pPr marL="12700">
              <a:lnSpc>
                <a:spcPct val="100000"/>
              </a:lnSpc>
            </a:pPr>
            <a:r>
              <a:rPr sz="1800" spc="-20" dirty="0">
                <a:latin typeface="Calibri"/>
                <a:cs typeface="Calibri"/>
              </a:rPr>
              <a:t>N</a:t>
            </a:r>
            <a:r>
              <a:rPr sz="1800" dirty="0">
                <a:latin typeface="Calibri"/>
                <a:cs typeface="Calibri"/>
              </a:rPr>
              <a:t>IS</a:t>
            </a:r>
            <a:r>
              <a:rPr sz="1800" spc="5" dirty="0">
                <a:latin typeface="Calibri"/>
                <a:cs typeface="Calibri"/>
              </a:rPr>
              <a:t> </a:t>
            </a:r>
            <a:r>
              <a:rPr sz="1800" dirty="0">
                <a:latin typeface="Calibri"/>
                <a:cs typeface="Calibri"/>
              </a:rPr>
              <a:t>C</a:t>
            </a:r>
            <a:r>
              <a:rPr sz="1800" spc="-10" dirty="0">
                <a:latin typeface="Calibri"/>
                <a:cs typeface="Calibri"/>
              </a:rPr>
              <a:t>o</a:t>
            </a:r>
            <a:r>
              <a:rPr sz="1800" dirty="0">
                <a:latin typeface="Calibri"/>
                <a:cs typeface="Calibri"/>
              </a:rPr>
              <a:t>m</a:t>
            </a:r>
            <a:r>
              <a:rPr sz="1800" spc="-10" dirty="0">
                <a:latin typeface="Calibri"/>
                <a:cs typeface="Calibri"/>
              </a:rPr>
              <a:t>p</a:t>
            </a:r>
            <a:r>
              <a:rPr sz="1800" spc="-5" dirty="0">
                <a:latin typeface="Calibri"/>
                <a:cs typeface="Calibri"/>
              </a:rPr>
              <a:t>a</a:t>
            </a:r>
            <a:r>
              <a:rPr sz="1800" spc="-50" dirty="0">
                <a:latin typeface="Calibri"/>
                <a:cs typeface="Calibri"/>
              </a:rPr>
              <a:t>n</a:t>
            </a:r>
            <a:r>
              <a:rPr sz="1800" spc="-10" dirty="0">
                <a:latin typeface="Calibri"/>
                <a:cs typeface="Calibri"/>
              </a:rPr>
              <a:t>y</a:t>
            </a:r>
            <a:r>
              <a:rPr sz="1800" spc="35" dirty="0">
                <a:latin typeface="Calibri"/>
                <a:cs typeface="Calibri"/>
              </a:rPr>
              <a:t> </a:t>
            </a:r>
            <a:r>
              <a:rPr sz="1800" spc="5" dirty="0">
                <a:latin typeface="Calibri"/>
                <a:cs typeface="Calibri"/>
              </a:rPr>
              <a:t>i</a:t>
            </a:r>
            <a:r>
              <a:rPr sz="1800" dirty="0">
                <a:latin typeface="Calibri"/>
                <a:cs typeface="Calibri"/>
              </a:rPr>
              <a:t>s</a:t>
            </a:r>
            <a:r>
              <a:rPr sz="1800" spc="-15" dirty="0">
                <a:latin typeface="Calibri"/>
                <a:cs typeface="Calibri"/>
              </a:rPr>
              <a:t> </a:t>
            </a:r>
            <a:r>
              <a:rPr sz="1800" dirty="0">
                <a:latin typeface="Calibri"/>
                <a:cs typeface="Calibri"/>
              </a:rPr>
              <a:t>a</a:t>
            </a:r>
            <a:r>
              <a:rPr sz="1800" spc="10" dirty="0">
                <a:latin typeface="Calibri"/>
                <a:cs typeface="Calibri"/>
              </a:rPr>
              <a:t> </a:t>
            </a:r>
            <a:r>
              <a:rPr sz="1800" spc="-10" dirty="0">
                <a:latin typeface="Calibri"/>
                <a:cs typeface="Calibri"/>
              </a:rPr>
              <a:t>d</a:t>
            </a:r>
            <a:r>
              <a:rPr sz="1800" spc="5" dirty="0">
                <a:latin typeface="Calibri"/>
                <a:cs typeface="Calibri"/>
              </a:rPr>
              <a:t>i</a:t>
            </a:r>
            <a:r>
              <a:rPr sz="1800" spc="-40" dirty="0">
                <a:latin typeface="Calibri"/>
                <a:cs typeface="Calibri"/>
              </a:rPr>
              <a:t>r</a:t>
            </a:r>
            <a:r>
              <a:rPr sz="1800" spc="-10" dirty="0">
                <a:latin typeface="Calibri"/>
                <a:cs typeface="Calibri"/>
              </a:rPr>
              <a:t>e</a:t>
            </a:r>
            <a:r>
              <a:rPr sz="1800" spc="-15" dirty="0">
                <a:latin typeface="Calibri"/>
                <a:cs typeface="Calibri"/>
              </a:rPr>
              <a:t>c</a:t>
            </a:r>
            <a:r>
              <a:rPr sz="1800" spc="-10" dirty="0">
                <a:latin typeface="Calibri"/>
                <a:cs typeface="Calibri"/>
              </a:rPr>
              <a:t>t</a:t>
            </a:r>
            <a:r>
              <a:rPr sz="1800" spc="5" dirty="0">
                <a:latin typeface="Calibri"/>
                <a:cs typeface="Calibri"/>
              </a:rPr>
              <a:t> </a:t>
            </a:r>
            <a:r>
              <a:rPr sz="1800" spc="-15" dirty="0">
                <a:latin typeface="Calibri"/>
                <a:cs typeface="Calibri"/>
              </a:rPr>
              <a:t>c</a:t>
            </a:r>
            <a:r>
              <a:rPr sz="1800" spc="-10" dirty="0">
                <a:latin typeface="Calibri"/>
                <a:cs typeface="Calibri"/>
              </a:rPr>
              <a:t>u</a:t>
            </a:r>
            <a:r>
              <a:rPr sz="1800" spc="-25" dirty="0">
                <a:latin typeface="Calibri"/>
                <a:cs typeface="Calibri"/>
              </a:rPr>
              <a:t>s</a:t>
            </a:r>
            <a:r>
              <a:rPr sz="1800" spc="-35" dirty="0">
                <a:latin typeface="Calibri"/>
                <a:cs typeface="Calibri"/>
              </a:rPr>
              <a:t>t</a:t>
            </a:r>
            <a:r>
              <a:rPr sz="1800" spc="-10" dirty="0">
                <a:latin typeface="Calibri"/>
                <a:cs typeface="Calibri"/>
              </a:rPr>
              <a:t>o</a:t>
            </a:r>
            <a:r>
              <a:rPr sz="1800" dirty="0">
                <a:latin typeface="Calibri"/>
                <a:cs typeface="Calibri"/>
              </a:rPr>
              <a:t>m</a:t>
            </a:r>
            <a:r>
              <a:rPr sz="1800" spc="-10" dirty="0">
                <a:latin typeface="Calibri"/>
                <a:cs typeface="Calibri"/>
              </a:rPr>
              <a:t>e</a:t>
            </a:r>
            <a:r>
              <a:rPr sz="1800" spc="-20" dirty="0">
                <a:latin typeface="Calibri"/>
                <a:cs typeface="Calibri"/>
              </a:rPr>
              <a:t>r</a:t>
            </a:r>
            <a:r>
              <a:rPr sz="1800" spc="-10" dirty="0">
                <a:latin typeface="Calibri"/>
                <a:cs typeface="Calibri"/>
              </a:rPr>
              <a:t>/p</a:t>
            </a:r>
            <a:r>
              <a:rPr sz="1800" spc="-5" dirty="0">
                <a:latin typeface="Calibri"/>
                <a:cs typeface="Calibri"/>
              </a:rPr>
              <a:t>a</a:t>
            </a:r>
            <a:r>
              <a:rPr sz="1800" spc="-20" dirty="0">
                <a:latin typeface="Calibri"/>
                <a:cs typeface="Calibri"/>
              </a:rPr>
              <a:t>r</a:t>
            </a:r>
            <a:r>
              <a:rPr sz="1800" spc="-15" dirty="0">
                <a:latin typeface="Calibri"/>
                <a:cs typeface="Calibri"/>
              </a:rPr>
              <a:t>t</a:t>
            </a:r>
            <a:r>
              <a:rPr sz="1800" spc="-10" dirty="0">
                <a:latin typeface="Calibri"/>
                <a:cs typeface="Calibri"/>
              </a:rPr>
              <a:t>ner</a:t>
            </a:r>
            <a:r>
              <a:rPr sz="1800" spc="40" dirty="0">
                <a:latin typeface="Calibri"/>
                <a:cs typeface="Calibri"/>
              </a:rPr>
              <a:t> </a:t>
            </a:r>
            <a:r>
              <a:rPr sz="1800" spc="-15" dirty="0">
                <a:latin typeface="Calibri"/>
                <a:cs typeface="Calibri"/>
              </a:rPr>
              <a:t>o</a:t>
            </a:r>
            <a:r>
              <a:rPr sz="1800" dirty="0">
                <a:latin typeface="Calibri"/>
                <a:cs typeface="Calibri"/>
              </a:rPr>
              <a:t>f</a:t>
            </a:r>
            <a:r>
              <a:rPr sz="1800" spc="20" dirty="0">
                <a:latin typeface="Calibri"/>
                <a:cs typeface="Calibri"/>
              </a:rPr>
              <a:t> </a:t>
            </a:r>
            <a:r>
              <a:rPr sz="1800" spc="-5" dirty="0">
                <a:latin typeface="Calibri"/>
                <a:cs typeface="Calibri"/>
              </a:rPr>
              <a:t>s</a:t>
            </a:r>
            <a:r>
              <a:rPr sz="1800" spc="-10" dirty="0">
                <a:latin typeface="Calibri"/>
                <a:cs typeface="Calibri"/>
              </a:rPr>
              <a:t>o</a:t>
            </a:r>
            <a:r>
              <a:rPr sz="1800" dirty="0">
                <a:latin typeface="Calibri"/>
                <a:cs typeface="Calibri"/>
              </a:rPr>
              <a:t>m</a:t>
            </a:r>
            <a:r>
              <a:rPr sz="1800" spc="-10" dirty="0">
                <a:latin typeface="Calibri"/>
                <a:cs typeface="Calibri"/>
              </a:rPr>
              <a:t>e</a:t>
            </a:r>
            <a:r>
              <a:rPr sz="1800" spc="15" dirty="0">
                <a:latin typeface="Calibri"/>
                <a:cs typeface="Calibri"/>
              </a:rPr>
              <a:t> </a:t>
            </a:r>
            <a:r>
              <a:rPr sz="1800" spc="-20" dirty="0">
                <a:latin typeface="Calibri"/>
                <a:cs typeface="Calibri"/>
              </a:rPr>
              <a:t>M</a:t>
            </a:r>
            <a:r>
              <a:rPr sz="1800" dirty="0">
                <a:latin typeface="Calibri"/>
                <a:cs typeface="Calibri"/>
              </a:rPr>
              <a:t>i </a:t>
            </a:r>
            <a:r>
              <a:rPr sz="1800" spc="-10" dirty="0">
                <a:latin typeface="Calibri"/>
                <a:cs typeface="Calibri"/>
              </a:rPr>
              <a:t>e</a:t>
            </a:r>
            <a:r>
              <a:rPr sz="1800" spc="-35" dirty="0">
                <a:latin typeface="Calibri"/>
                <a:cs typeface="Calibri"/>
              </a:rPr>
              <a:t>c</a:t>
            </a:r>
            <a:r>
              <a:rPr sz="1800" spc="-10" dirty="0">
                <a:latin typeface="Calibri"/>
                <a:cs typeface="Calibri"/>
              </a:rPr>
              <a:t>o</a:t>
            </a:r>
            <a:r>
              <a:rPr sz="1800" spc="-45" dirty="0">
                <a:latin typeface="Calibri"/>
                <a:cs typeface="Calibri"/>
              </a:rPr>
              <a:t>s</a:t>
            </a:r>
            <a:r>
              <a:rPr sz="1800" spc="-25" dirty="0">
                <a:latin typeface="Calibri"/>
                <a:cs typeface="Calibri"/>
              </a:rPr>
              <a:t>ys</a:t>
            </a:r>
            <a:r>
              <a:rPr sz="1800" spc="-35" dirty="0">
                <a:latin typeface="Calibri"/>
                <a:cs typeface="Calibri"/>
              </a:rPr>
              <a:t>t</a:t>
            </a:r>
            <a:r>
              <a:rPr sz="1800" spc="-15" dirty="0">
                <a:latin typeface="Calibri"/>
                <a:cs typeface="Calibri"/>
              </a:rPr>
              <a:t>em</a:t>
            </a:r>
            <a:r>
              <a:rPr sz="1800" spc="35" dirty="0">
                <a:latin typeface="Calibri"/>
                <a:cs typeface="Calibri"/>
              </a:rPr>
              <a:t> </a:t>
            </a:r>
            <a:r>
              <a:rPr sz="1800" spc="-35" dirty="0">
                <a:latin typeface="Calibri"/>
                <a:cs typeface="Calibri"/>
              </a:rPr>
              <a:t>c</a:t>
            </a:r>
            <a:r>
              <a:rPr sz="1800" spc="-10" dirty="0">
                <a:latin typeface="Calibri"/>
                <a:cs typeface="Calibri"/>
              </a:rPr>
              <a:t>o</a:t>
            </a:r>
            <a:r>
              <a:rPr sz="1800" dirty="0">
                <a:latin typeface="Calibri"/>
                <a:cs typeface="Calibri"/>
              </a:rPr>
              <a:t>m</a:t>
            </a:r>
            <a:r>
              <a:rPr sz="1800" spc="-10" dirty="0">
                <a:latin typeface="Calibri"/>
                <a:cs typeface="Calibri"/>
              </a:rPr>
              <a:t>p</a:t>
            </a:r>
            <a:r>
              <a:rPr sz="1800" spc="-5" dirty="0">
                <a:latin typeface="Calibri"/>
                <a:cs typeface="Calibri"/>
              </a:rPr>
              <a:t>a</a:t>
            </a:r>
            <a:r>
              <a:rPr sz="1800" spc="-10" dirty="0">
                <a:latin typeface="Calibri"/>
                <a:cs typeface="Calibri"/>
              </a:rPr>
              <a:t>n</a:t>
            </a:r>
            <a:r>
              <a:rPr sz="1800" spc="5" dirty="0">
                <a:latin typeface="Calibri"/>
                <a:cs typeface="Calibri"/>
              </a:rPr>
              <a:t>i</a:t>
            </a:r>
            <a:r>
              <a:rPr sz="1800" spc="-10" dirty="0">
                <a:latin typeface="Calibri"/>
                <a:cs typeface="Calibri"/>
              </a:rPr>
              <a:t>e</a:t>
            </a:r>
            <a:r>
              <a:rPr sz="1800" spc="-5" dirty="0">
                <a:latin typeface="Calibri"/>
                <a:cs typeface="Calibri"/>
              </a:rPr>
              <a:t>s:</a:t>
            </a:r>
            <a:endParaRPr sz="1800">
              <a:latin typeface="Calibri"/>
              <a:cs typeface="Calibri"/>
            </a:endParaRPr>
          </a:p>
        </p:txBody>
      </p:sp>
      <p:sp>
        <p:nvSpPr>
          <p:cNvPr id="9" name="object 3"/>
          <p:cNvSpPr/>
          <p:nvPr/>
        </p:nvSpPr>
        <p:spPr>
          <a:xfrm>
            <a:off x="167005" y="116632"/>
            <a:ext cx="1308651" cy="768597"/>
          </a:xfrm>
          <a:prstGeom prst="rect">
            <a:avLst/>
          </a:prstGeom>
          <a:blipFill>
            <a:blip r:embed="rId3"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7371" y="1259372"/>
            <a:ext cx="708198" cy="708198"/>
          </a:xfrm>
          <a:prstGeom prst="rect">
            <a:avLst/>
          </a:prstGeom>
          <a:effectLst>
            <a:outerShdw blurRad="50800" dist="50800" dir="5400000" algn="ctr" rotWithShape="0">
              <a:schemeClr val="bg2">
                <a:lumMod val="40000"/>
                <a:lumOff val="60000"/>
              </a:schemeClr>
            </a:outerShdw>
          </a:effectLst>
        </p:spPr>
      </p:pic>
      <p:sp>
        <p:nvSpPr>
          <p:cNvPr id="11" name="TextBox 10"/>
          <p:cNvSpPr txBox="1"/>
          <p:nvPr/>
        </p:nvSpPr>
        <p:spPr>
          <a:xfrm>
            <a:off x="167005" y="2078963"/>
            <a:ext cx="2393903" cy="1446550"/>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As a part of Xiaomi ecosystem, Xiaomi Bei company presented a Doctor B brand. It produces toothbrushes for whole family. Set of toothbrushes contains 4 pieces and is designed for use in a family, as each brush has its own color and individual case. </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32352" y="1347981"/>
            <a:ext cx="667348" cy="557513"/>
          </a:xfrm>
          <a:prstGeom prst="rect">
            <a:avLst/>
          </a:prstGeom>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63018" y="1347981"/>
            <a:ext cx="590107" cy="534784"/>
          </a:xfrm>
          <a:prstGeom prst="rect">
            <a:avLst/>
          </a:prstGeom>
        </p:spPr>
      </p:pic>
      <p:sp>
        <p:nvSpPr>
          <p:cNvPr id="26" name="Rectangle 25"/>
          <p:cNvSpPr/>
          <p:nvPr/>
        </p:nvSpPr>
        <p:spPr>
          <a:xfrm>
            <a:off x="936504" y="1285118"/>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8" name="Picture 2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89599" y="2050143"/>
            <a:ext cx="975227" cy="1378857"/>
          </a:xfrm>
          <a:prstGeom prst="rect">
            <a:avLst/>
          </a:prstGeom>
          <a:effectLst>
            <a:outerShdw blurRad="50800" dist="50800" dir="5400000" algn="ctr" rotWithShape="0">
              <a:schemeClr val="tx1">
                <a:lumMod val="65000"/>
              </a:schemeClr>
            </a:outerShdw>
          </a:effectLst>
        </p:spPr>
      </p:pic>
      <p:pic>
        <p:nvPicPr>
          <p:cNvPr id="29" name="Picture 2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2253" y="3889293"/>
            <a:ext cx="712920" cy="712920"/>
          </a:xfrm>
          <a:prstGeom prst="rect">
            <a:avLst/>
          </a:prstGeom>
          <a:effectLst>
            <a:outerShdw blurRad="50800" dist="50800" dir="5400000" algn="ctr" rotWithShape="0">
              <a:schemeClr val="bg2">
                <a:lumMod val="40000"/>
                <a:lumOff val="60000"/>
              </a:schemeClr>
            </a:outerShdw>
          </a:effectLst>
        </p:spPr>
      </p:pic>
      <p:sp>
        <p:nvSpPr>
          <p:cNvPr id="30" name="TextBox 29"/>
          <p:cNvSpPr txBox="1"/>
          <p:nvPr/>
        </p:nvSpPr>
        <p:spPr>
          <a:xfrm>
            <a:off x="86386" y="4714979"/>
            <a:ext cx="2393903" cy="1615827"/>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Since its founding, the company has firmly taken its place in the field of electronic information, with the aim of researching, developing and manufacturing smart products, as well as maintaining the trend of development of microchips, intelligent products, signal transmission, etc.  </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31" name="Picture 3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308746" y="4054707"/>
            <a:ext cx="527720" cy="465205"/>
          </a:xfrm>
          <a:prstGeom prst="rect">
            <a:avLst/>
          </a:prstGeom>
        </p:spPr>
      </p:pic>
      <p:pic>
        <p:nvPicPr>
          <p:cNvPr id="32" name="Picture 3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229034" y="4063168"/>
            <a:ext cx="463011" cy="429057"/>
          </a:xfrm>
          <a:prstGeom prst="rect">
            <a:avLst/>
          </a:prstGeom>
        </p:spPr>
      </p:pic>
      <p:pic>
        <p:nvPicPr>
          <p:cNvPr id="33" name="Picture 3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326023" y="3965875"/>
            <a:ext cx="673044" cy="613432"/>
          </a:xfrm>
          <a:prstGeom prst="rect">
            <a:avLst/>
          </a:prstGeom>
        </p:spPr>
      </p:pic>
      <p:sp>
        <p:nvSpPr>
          <p:cNvPr id="35" name="Rectangle 34"/>
          <p:cNvSpPr/>
          <p:nvPr/>
        </p:nvSpPr>
        <p:spPr>
          <a:xfrm>
            <a:off x="1128226" y="3949954"/>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6" name="Picture 3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952069" y="4790653"/>
            <a:ext cx="1012758" cy="1293883"/>
          </a:xfrm>
          <a:prstGeom prst="rect">
            <a:avLst/>
          </a:prstGeom>
          <a:effectLst>
            <a:outerShdw blurRad="50800" dist="50800" dir="5400000" algn="ctr" rotWithShape="0">
              <a:schemeClr val="tx1">
                <a:lumMod val="65000"/>
              </a:schemeClr>
            </a:outerShdw>
          </a:effectLst>
        </p:spPr>
      </p:pic>
      <p:pic>
        <p:nvPicPr>
          <p:cNvPr id="40" name="Picture 39"/>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669287" y="1219478"/>
            <a:ext cx="712920" cy="712920"/>
          </a:xfrm>
          <a:prstGeom prst="rect">
            <a:avLst/>
          </a:prstGeom>
          <a:effectLst>
            <a:outerShdw blurRad="50800" dist="50800" dir="5400000" algn="ctr" rotWithShape="0">
              <a:schemeClr val="bg2">
                <a:lumMod val="40000"/>
                <a:lumOff val="60000"/>
              </a:schemeClr>
            </a:outerShdw>
          </a:effectLst>
        </p:spPr>
      </p:pic>
      <p:sp>
        <p:nvSpPr>
          <p:cNvPr id="41" name="TextBox 40"/>
          <p:cNvSpPr txBox="1"/>
          <p:nvPr/>
        </p:nvSpPr>
        <p:spPr>
          <a:xfrm>
            <a:off x="4567235" y="2052012"/>
            <a:ext cx="2393903" cy="1615827"/>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Kiss </a:t>
            </a:r>
            <a:r>
              <a:rPr lang="en-US" sz="1100" dirty="0" err="1">
                <a:solidFill>
                  <a:schemeClr val="bg1">
                    <a:lumMod val="65000"/>
                    <a:lumOff val="35000"/>
                  </a:schemeClr>
                </a:solidFill>
                <a:latin typeface="Arial" panose="020B0604020202020204" pitchFamily="34" charset="0"/>
                <a:cs typeface="Arial" panose="020B0604020202020204" pitchFamily="34" charset="0"/>
              </a:rPr>
              <a:t>Kiss</a:t>
            </a:r>
            <a:r>
              <a:rPr lang="en-US" sz="1100" dirty="0">
                <a:solidFill>
                  <a:schemeClr val="bg1">
                    <a:lumMod val="65000"/>
                    <a:lumOff val="35000"/>
                  </a:schemeClr>
                </a:solidFill>
                <a:latin typeface="Arial" panose="020B0604020202020204" pitchFamily="34" charset="0"/>
                <a:cs typeface="Arial" panose="020B0604020202020204" pitchFamily="34" charset="0"/>
              </a:rPr>
              <a:t> Fish is a company with the vision to create “products with happiness sensibility” for the young generation. The team insists to integrate technology, design and culture into product development, aiming to create smart and modern products to meet the needs of consumers in the modern world. </a:t>
            </a:r>
          </a:p>
        </p:txBody>
      </p:sp>
      <p:pic>
        <p:nvPicPr>
          <p:cNvPr id="42" name="Picture 41"/>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044951" y="1322251"/>
            <a:ext cx="200298" cy="560514"/>
          </a:xfrm>
          <a:prstGeom prst="rect">
            <a:avLst/>
          </a:prstGeom>
        </p:spPr>
      </p:pic>
      <p:pic>
        <p:nvPicPr>
          <p:cNvPr id="43" name="Picture 42"/>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6666517" y="1279049"/>
            <a:ext cx="684843" cy="679851"/>
          </a:xfrm>
          <a:prstGeom prst="rect">
            <a:avLst/>
          </a:prstGeom>
        </p:spPr>
      </p:pic>
      <p:pic>
        <p:nvPicPr>
          <p:cNvPr id="44" name="Picture 43"/>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7906137" y="1347981"/>
            <a:ext cx="589357" cy="549085"/>
          </a:xfrm>
          <a:prstGeom prst="rect">
            <a:avLst/>
          </a:prstGeom>
        </p:spPr>
      </p:pic>
      <p:sp>
        <p:nvSpPr>
          <p:cNvPr id="45" name="Rectangle 44"/>
          <p:cNvSpPr/>
          <p:nvPr/>
        </p:nvSpPr>
        <p:spPr>
          <a:xfrm>
            <a:off x="5503739" y="1286987"/>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48" name="Straight Connector 47"/>
          <p:cNvCxnSpPr/>
          <p:nvPr/>
        </p:nvCxnSpPr>
        <p:spPr>
          <a:xfrm>
            <a:off x="4567235" y="1217609"/>
            <a:ext cx="0" cy="5379743"/>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cxnSpLocks/>
          </p:cNvCxnSpPr>
          <p:nvPr/>
        </p:nvCxnSpPr>
        <p:spPr>
          <a:xfrm>
            <a:off x="207388" y="3723657"/>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pic>
        <p:nvPicPr>
          <p:cNvPr id="53" name="Picture 52"/>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7226799" y="2158736"/>
            <a:ext cx="1484571" cy="1111943"/>
          </a:xfrm>
          <a:prstGeom prst="rect">
            <a:avLst/>
          </a:prstGeom>
        </p:spPr>
      </p:pic>
      <p:pic>
        <p:nvPicPr>
          <p:cNvPr id="54" name="Picture 53"/>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4907484" y="3974861"/>
            <a:ext cx="605684" cy="605684"/>
          </a:xfrm>
          <a:prstGeom prst="rect">
            <a:avLst/>
          </a:prstGeom>
          <a:effectLst>
            <a:outerShdw blurRad="50800" dist="50800" dir="5400000" algn="ctr" rotWithShape="0">
              <a:schemeClr val="bg2">
                <a:lumMod val="40000"/>
                <a:lumOff val="60000"/>
              </a:schemeClr>
            </a:outerShdw>
          </a:effectLst>
        </p:spPr>
      </p:pic>
      <p:sp>
        <p:nvSpPr>
          <p:cNvPr id="55" name="TextBox 54"/>
          <p:cNvSpPr txBox="1"/>
          <p:nvPr/>
        </p:nvSpPr>
        <p:spPr>
          <a:xfrm>
            <a:off x="4685276" y="4714979"/>
            <a:ext cx="2393903" cy="1954381"/>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Thinkskey company present three brands: Independent 12Sleep brand offers smart furniture that can be used to solve various problems in the building, to improve the quality of services provided in hotels, hygiene living in apartment buildings. It have already presented: intelligent bedside lamp Solar, a device to track sleep quality Lunar.</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56" name="Picture 55"/>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5967467" y="4055021"/>
            <a:ext cx="699049" cy="524286"/>
          </a:xfrm>
          <a:prstGeom prst="rect">
            <a:avLst/>
          </a:prstGeom>
        </p:spPr>
      </p:pic>
      <p:pic>
        <p:nvPicPr>
          <p:cNvPr id="57" name="Picture 56"/>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6890891" y="4065296"/>
            <a:ext cx="671817" cy="503862"/>
          </a:xfrm>
          <a:prstGeom prst="rect">
            <a:avLst/>
          </a:prstGeom>
        </p:spPr>
      </p:pic>
      <p:pic>
        <p:nvPicPr>
          <p:cNvPr id="58" name="Picture 57"/>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7722698" y="4065297"/>
            <a:ext cx="665726" cy="499294"/>
          </a:xfrm>
          <a:prstGeom prst="rect">
            <a:avLst/>
          </a:prstGeom>
        </p:spPr>
      </p:pic>
      <p:sp>
        <p:nvSpPr>
          <p:cNvPr id="59" name="Rectangle 58"/>
          <p:cNvSpPr/>
          <p:nvPr/>
        </p:nvSpPr>
        <p:spPr>
          <a:xfrm>
            <a:off x="5621780" y="3949954"/>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0" name="Picture 59"/>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7428072" y="4886337"/>
            <a:ext cx="1043630" cy="1198199"/>
          </a:xfrm>
          <a:prstGeom prst="rect">
            <a:avLst/>
          </a:prstGeom>
          <a:effectLst>
            <a:outerShdw blurRad="50800" dist="50800" dir="5400000" algn="ctr" rotWithShape="0">
              <a:schemeClr val="tx1">
                <a:lumMod val="65000"/>
              </a:schemeClr>
            </a:outerShdw>
          </a:effectLst>
        </p:spPr>
      </p:pic>
      <p:cxnSp>
        <p:nvCxnSpPr>
          <p:cNvPr id="61" name="Straight Connector 60"/>
          <p:cNvCxnSpPr>
            <a:cxnSpLocks/>
          </p:cNvCxnSpPr>
          <p:nvPr/>
        </p:nvCxnSpPr>
        <p:spPr>
          <a:xfrm>
            <a:off x="4839747" y="3728343"/>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347900"/>
      </p:ext>
    </p:extLst>
  </p:cSld>
  <p:clrMapOvr>
    <a:masterClrMapping/>
  </p:clrMapOvr>
  <p:transition advClick="0" advTm="10000">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object 2"/>
          <p:cNvSpPr/>
          <p:nvPr/>
        </p:nvSpPr>
        <p:spPr>
          <a:xfrm>
            <a:off x="2263141" y="16368"/>
            <a:ext cx="6880859" cy="1513839"/>
          </a:xfrm>
          <a:prstGeom prst="rect">
            <a:avLst/>
          </a:prstGeom>
          <a:blipFill>
            <a:blip r:embed="rId2" cstate="print"/>
            <a:stretch>
              <a:fillRect/>
            </a:stretch>
          </a:blipFill>
        </p:spPr>
        <p:txBody>
          <a:bodyPr wrap="square" lIns="0" tIns="0" rIns="0" bIns="0" rtlCol="0"/>
          <a:lstStyle/>
          <a:p>
            <a:endParaRPr/>
          </a:p>
        </p:txBody>
      </p:sp>
      <p:sp>
        <p:nvSpPr>
          <p:cNvPr id="6" name="object 4"/>
          <p:cNvSpPr txBox="1">
            <a:spLocks/>
          </p:cNvSpPr>
          <p:nvPr/>
        </p:nvSpPr>
        <p:spPr>
          <a:xfrm>
            <a:off x="279068" y="370587"/>
            <a:ext cx="8585862" cy="215444"/>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S</a:t>
            </a:r>
            <a:r>
              <a:rPr lang="en-US" sz="1400" spc="-15" dirty="0">
                <a:ln w="6350">
                  <a:solidFill>
                    <a:schemeClr val="dk1">
                      <a:shade val="48000"/>
                      <a:satMod val="110000"/>
                    </a:schemeClr>
                  </a:solidFill>
                </a:ln>
                <a:noFill/>
                <a:latin typeface="Arial" panose="020B0604020202020204" pitchFamily="34" charset="0"/>
                <a:cs typeface="Arial" panose="020B0604020202020204" pitchFamily="34" charset="0"/>
              </a:rPr>
              <a:t>U</a:t>
            </a:r>
            <a:r>
              <a:rPr lang="en-US" sz="1400" dirty="0">
                <a:ln w="6350">
                  <a:solidFill>
                    <a:schemeClr val="dk1">
                      <a:shade val="48000"/>
                      <a:satMod val="110000"/>
                    </a:schemeClr>
                  </a:solidFill>
                </a:ln>
                <a:noFill/>
                <a:latin typeface="Arial" panose="020B0604020202020204" pitchFamily="34" charset="0"/>
                <a:cs typeface="Arial" panose="020B0604020202020204" pitchFamily="34" charset="0"/>
              </a:rPr>
              <a:t>PP</a:t>
            </a:r>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L</a:t>
            </a:r>
            <a:r>
              <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rPr>
              <a:t>IE</a:t>
            </a:r>
            <a:r>
              <a:rPr lang="en-US" sz="1400" spc="-30" dirty="0">
                <a:ln w="6350">
                  <a:solidFill>
                    <a:schemeClr val="dk1">
                      <a:shade val="48000"/>
                      <a:satMod val="110000"/>
                    </a:schemeClr>
                  </a:solidFill>
                </a:ln>
                <a:noFill/>
                <a:latin typeface="Arial" panose="020B0604020202020204" pitchFamily="34" charset="0"/>
                <a:cs typeface="Arial" panose="020B0604020202020204" pitchFamily="34" charset="0"/>
              </a:rPr>
              <a:t>R</a:t>
            </a:r>
            <a:r>
              <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rPr>
              <a:t>S</a:t>
            </a:r>
          </a:p>
        </p:txBody>
      </p:sp>
      <p:sp>
        <p:nvSpPr>
          <p:cNvPr id="7" name="object 5"/>
          <p:cNvSpPr/>
          <p:nvPr/>
        </p:nvSpPr>
        <p:spPr>
          <a:xfrm>
            <a:off x="8943340" y="408952"/>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rgbClr val="F77422"/>
          </a:solidFill>
        </p:spPr>
        <p:txBody>
          <a:bodyPr wrap="square" lIns="0" tIns="0" rIns="0" bIns="0" rtlCol="0"/>
          <a:lstStyle/>
          <a:p>
            <a:endParaRPr/>
          </a:p>
        </p:txBody>
      </p:sp>
      <p:sp>
        <p:nvSpPr>
          <p:cNvPr id="8" name="object 6"/>
          <p:cNvSpPr txBox="1"/>
          <p:nvPr/>
        </p:nvSpPr>
        <p:spPr>
          <a:xfrm>
            <a:off x="370773" y="540917"/>
            <a:ext cx="7164705" cy="254000"/>
          </a:xfrm>
          <a:prstGeom prst="rect">
            <a:avLst/>
          </a:prstGeom>
        </p:spPr>
        <p:txBody>
          <a:bodyPr vert="horz" wrap="square" lIns="0" tIns="0" rIns="0" bIns="0" rtlCol="0">
            <a:spAutoFit/>
          </a:bodyPr>
          <a:lstStyle/>
          <a:p>
            <a:pPr marL="12700">
              <a:lnSpc>
                <a:spcPct val="100000"/>
              </a:lnSpc>
            </a:pPr>
            <a:r>
              <a:rPr sz="1800" spc="-20" dirty="0">
                <a:latin typeface="Calibri"/>
                <a:cs typeface="Calibri"/>
              </a:rPr>
              <a:t>N</a:t>
            </a:r>
            <a:r>
              <a:rPr sz="1800" dirty="0">
                <a:latin typeface="Calibri"/>
                <a:cs typeface="Calibri"/>
              </a:rPr>
              <a:t>IS</a:t>
            </a:r>
            <a:r>
              <a:rPr sz="1800" spc="5" dirty="0">
                <a:latin typeface="Calibri"/>
                <a:cs typeface="Calibri"/>
              </a:rPr>
              <a:t> </a:t>
            </a:r>
            <a:r>
              <a:rPr sz="1800" dirty="0">
                <a:latin typeface="Calibri"/>
                <a:cs typeface="Calibri"/>
              </a:rPr>
              <a:t>C</a:t>
            </a:r>
            <a:r>
              <a:rPr sz="1800" spc="-10" dirty="0">
                <a:latin typeface="Calibri"/>
                <a:cs typeface="Calibri"/>
              </a:rPr>
              <a:t>o</a:t>
            </a:r>
            <a:r>
              <a:rPr sz="1800" dirty="0">
                <a:latin typeface="Calibri"/>
                <a:cs typeface="Calibri"/>
              </a:rPr>
              <a:t>m</a:t>
            </a:r>
            <a:r>
              <a:rPr sz="1800" spc="-10" dirty="0">
                <a:latin typeface="Calibri"/>
                <a:cs typeface="Calibri"/>
              </a:rPr>
              <a:t>p</a:t>
            </a:r>
            <a:r>
              <a:rPr sz="1800" spc="-5" dirty="0">
                <a:latin typeface="Calibri"/>
                <a:cs typeface="Calibri"/>
              </a:rPr>
              <a:t>a</a:t>
            </a:r>
            <a:r>
              <a:rPr sz="1800" spc="-50" dirty="0">
                <a:latin typeface="Calibri"/>
                <a:cs typeface="Calibri"/>
              </a:rPr>
              <a:t>n</a:t>
            </a:r>
            <a:r>
              <a:rPr sz="1800" spc="-10" dirty="0">
                <a:latin typeface="Calibri"/>
                <a:cs typeface="Calibri"/>
              </a:rPr>
              <a:t>y</a:t>
            </a:r>
            <a:r>
              <a:rPr sz="1800" spc="35" dirty="0">
                <a:latin typeface="Calibri"/>
                <a:cs typeface="Calibri"/>
              </a:rPr>
              <a:t> </a:t>
            </a:r>
            <a:r>
              <a:rPr sz="1800" spc="5" dirty="0">
                <a:latin typeface="Calibri"/>
                <a:cs typeface="Calibri"/>
              </a:rPr>
              <a:t>i</a:t>
            </a:r>
            <a:r>
              <a:rPr sz="1800" dirty="0">
                <a:latin typeface="Calibri"/>
                <a:cs typeface="Calibri"/>
              </a:rPr>
              <a:t>s</a:t>
            </a:r>
            <a:r>
              <a:rPr sz="1800" spc="-15" dirty="0">
                <a:latin typeface="Calibri"/>
                <a:cs typeface="Calibri"/>
              </a:rPr>
              <a:t> </a:t>
            </a:r>
            <a:r>
              <a:rPr sz="1800" dirty="0">
                <a:latin typeface="Calibri"/>
                <a:cs typeface="Calibri"/>
              </a:rPr>
              <a:t>a</a:t>
            </a:r>
            <a:r>
              <a:rPr sz="1800" spc="10" dirty="0">
                <a:latin typeface="Calibri"/>
                <a:cs typeface="Calibri"/>
              </a:rPr>
              <a:t> </a:t>
            </a:r>
            <a:r>
              <a:rPr sz="1800" spc="-10" dirty="0">
                <a:latin typeface="Calibri"/>
                <a:cs typeface="Calibri"/>
              </a:rPr>
              <a:t>d</a:t>
            </a:r>
            <a:r>
              <a:rPr sz="1800" spc="5" dirty="0">
                <a:latin typeface="Calibri"/>
                <a:cs typeface="Calibri"/>
              </a:rPr>
              <a:t>i</a:t>
            </a:r>
            <a:r>
              <a:rPr sz="1800" spc="-40" dirty="0">
                <a:latin typeface="Calibri"/>
                <a:cs typeface="Calibri"/>
              </a:rPr>
              <a:t>r</a:t>
            </a:r>
            <a:r>
              <a:rPr sz="1800" spc="-10" dirty="0">
                <a:latin typeface="Calibri"/>
                <a:cs typeface="Calibri"/>
              </a:rPr>
              <a:t>e</a:t>
            </a:r>
            <a:r>
              <a:rPr sz="1800" spc="-15" dirty="0">
                <a:latin typeface="Calibri"/>
                <a:cs typeface="Calibri"/>
              </a:rPr>
              <a:t>c</a:t>
            </a:r>
            <a:r>
              <a:rPr sz="1800" spc="-10" dirty="0">
                <a:latin typeface="Calibri"/>
                <a:cs typeface="Calibri"/>
              </a:rPr>
              <a:t>t</a:t>
            </a:r>
            <a:r>
              <a:rPr sz="1800" spc="5" dirty="0">
                <a:latin typeface="Calibri"/>
                <a:cs typeface="Calibri"/>
              </a:rPr>
              <a:t> </a:t>
            </a:r>
            <a:r>
              <a:rPr sz="1800" spc="-15" dirty="0">
                <a:latin typeface="Calibri"/>
                <a:cs typeface="Calibri"/>
              </a:rPr>
              <a:t>c</a:t>
            </a:r>
            <a:r>
              <a:rPr sz="1800" spc="-10" dirty="0">
                <a:latin typeface="Calibri"/>
                <a:cs typeface="Calibri"/>
              </a:rPr>
              <a:t>u</a:t>
            </a:r>
            <a:r>
              <a:rPr sz="1800" spc="-25" dirty="0">
                <a:latin typeface="Calibri"/>
                <a:cs typeface="Calibri"/>
              </a:rPr>
              <a:t>s</a:t>
            </a:r>
            <a:r>
              <a:rPr sz="1800" spc="-35" dirty="0">
                <a:latin typeface="Calibri"/>
                <a:cs typeface="Calibri"/>
              </a:rPr>
              <a:t>t</a:t>
            </a:r>
            <a:r>
              <a:rPr sz="1800" spc="-10" dirty="0">
                <a:latin typeface="Calibri"/>
                <a:cs typeface="Calibri"/>
              </a:rPr>
              <a:t>o</a:t>
            </a:r>
            <a:r>
              <a:rPr sz="1800" dirty="0">
                <a:latin typeface="Calibri"/>
                <a:cs typeface="Calibri"/>
              </a:rPr>
              <a:t>m</a:t>
            </a:r>
            <a:r>
              <a:rPr sz="1800" spc="-10" dirty="0">
                <a:latin typeface="Calibri"/>
                <a:cs typeface="Calibri"/>
              </a:rPr>
              <a:t>e</a:t>
            </a:r>
            <a:r>
              <a:rPr sz="1800" spc="-20" dirty="0">
                <a:latin typeface="Calibri"/>
                <a:cs typeface="Calibri"/>
              </a:rPr>
              <a:t>r</a:t>
            </a:r>
            <a:r>
              <a:rPr sz="1800" spc="-10" dirty="0">
                <a:latin typeface="Calibri"/>
                <a:cs typeface="Calibri"/>
              </a:rPr>
              <a:t>/p</a:t>
            </a:r>
            <a:r>
              <a:rPr sz="1800" spc="-5" dirty="0">
                <a:latin typeface="Calibri"/>
                <a:cs typeface="Calibri"/>
              </a:rPr>
              <a:t>a</a:t>
            </a:r>
            <a:r>
              <a:rPr sz="1800" spc="-20" dirty="0">
                <a:latin typeface="Calibri"/>
                <a:cs typeface="Calibri"/>
              </a:rPr>
              <a:t>r</a:t>
            </a:r>
            <a:r>
              <a:rPr sz="1800" spc="-15" dirty="0">
                <a:latin typeface="Calibri"/>
                <a:cs typeface="Calibri"/>
              </a:rPr>
              <a:t>t</a:t>
            </a:r>
            <a:r>
              <a:rPr sz="1800" spc="-10" dirty="0">
                <a:latin typeface="Calibri"/>
                <a:cs typeface="Calibri"/>
              </a:rPr>
              <a:t>ner</a:t>
            </a:r>
            <a:r>
              <a:rPr sz="1800" spc="40" dirty="0">
                <a:latin typeface="Calibri"/>
                <a:cs typeface="Calibri"/>
              </a:rPr>
              <a:t> </a:t>
            </a:r>
            <a:r>
              <a:rPr sz="1800" spc="-15" dirty="0">
                <a:latin typeface="Calibri"/>
                <a:cs typeface="Calibri"/>
              </a:rPr>
              <a:t>o</a:t>
            </a:r>
            <a:r>
              <a:rPr sz="1800" dirty="0">
                <a:latin typeface="Calibri"/>
                <a:cs typeface="Calibri"/>
              </a:rPr>
              <a:t>f</a:t>
            </a:r>
            <a:r>
              <a:rPr sz="1800" spc="20" dirty="0">
                <a:latin typeface="Calibri"/>
                <a:cs typeface="Calibri"/>
              </a:rPr>
              <a:t> </a:t>
            </a:r>
            <a:r>
              <a:rPr sz="1800" spc="-5" dirty="0">
                <a:latin typeface="Calibri"/>
                <a:cs typeface="Calibri"/>
              </a:rPr>
              <a:t>s</a:t>
            </a:r>
            <a:r>
              <a:rPr sz="1800" spc="-10" dirty="0">
                <a:latin typeface="Calibri"/>
                <a:cs typeface="Calibri"/>
              </a:rPr>
              <a:t>o</a:t>
            </a:r>
            <a:r>
              <a:rPr sz="1800" dirty="0">
                <a:latin typeface="Calibri"/>
                <a:cs typeface="Calibri"/>
              </a:rPr>
              <a:t>m</a:t>
            </a:r>
            <a:r>
              <a:rPr sz="1800" spc="-10" dirty="0">
                <a:latin typeface="Calibri"/>
                <a:cs typeface="Calibri"/>
              </a:rPr>
              <a:t>e</a:t>
            </a:r>
            <a:r>
              <a:rPr sz="1800" spc="15" dirty="0">
                <a:latin typeface="Calibri"/>
                <a:cs typeface="Calibri"/>
              </a:rPr>
              <a:t> </a:t>
            </a:r>
            <a:r>
              <a:rPr sz="1800" spc="-20" dirty="0">
                <a:latin typeface="Calibri"/>
                <a:cs typeface="Calibri"/>
              </a:rPr>
              <a:t>M</a:t>
            </a:r>
            <a:r>
              <a:rPr sz="1800" dirty="0">
                <a:latin typeface="Calibri"/>
                <a:cs typeface="Calibri"/>
              </a:rPr>
              <a:t>i </a:t>
            </a:r>
            <a:r>
              <a:rPr sz="1800" spc="-10" dirty="0">
                <a:latin typeface="Calibri"/>
                <a:cs typeface="Calibri"/>
              </a:rPr>
              <a:t>e</a:t>
            </a:r>
            <a:r>
              <a:rPr sz="1800" spc="-35" dirty="0">
                <a:latin typeface="Calibri"/>
                <a:cs typeface="Calibri"/>
              </a:rPr>
              <a:t>c</a:t>
            </a:r>
            <a:r>
              <a:rPr sz="1800" spc="-10" dirty="0">
                <a:latin typeface="Calibri"/>
                <a:cs typeface="Calibri"/>
              </a:rPr>
              <a:t>o</a:t>
            </a:r>
            <a:r>
              <a:rPr sz="1800" spc="-45" dirty="0">
                <a:latin typeface="Calibri"/>
                <a:cs typeface="Calibri"/>
              </a:rPr>
              <a:t>s</a:t>
            </a:r>
            <a:r>
              <a:rPr sz="1800" spc="-25" dirty="0">
                <a:latin typeface="Calibri"/>
                <a:cs typeface="Calibri"/>
              </a:rPr>
              <a:t>ys</a:t>
            </a:r>
            <a:r>
              <a:rPr sz="1800" spc="-35" dirty="0">
                <a:latin typeface="Calibri"/>
                <a:cs typeface="Calibri"/>
              </a:rPr>
              <a:t>t</a:t>
            </a:r>
            <a:r>
              <a:rPr sz="1800" spc="-15" dirty="0">
                <a:latin typeface="Calibri"/>
                <a:cs typeface="Calibri"/>
              </a:rPr>
              <a:t>em</a:t>
            </a:r>
            <a:r>
              <a:rPr sz="1800" spc="35" dirty="0">
                <a:latin typeface="Calibri"/>
                <a:cs typeface="Calibri"/>
              </a:rPr>
              <a:t> </a:t>
            </a:r>
            <a:r>
              <a:rPr sz="1800" spc="-35" dirty="0">
                <a:latin typeface="Calibri"/>
                <a:cs typeface="Calibri"/>
              </a:rPr>
              <a:t>c</a:t>
            </a:r>
            <a:r>
              <a:rPr sz="1800" spc="-10" dirty="0">
                <a:latin typeface="Calibri"/>
                <a:cs typeface="Calibri"/>
              </a:rPr>
              <a:t>o</a:t>
            </a:r>
            <a:r>
              <a:rPr sz="1800" dirty="0">
                <a:latin typeface="Calibri"/>
                <a:cs typeface="Calibri"/>
              </a:rPr>
              <a:t>m</a:t>
            </a:r>
            <a:r>
              <a:rPr sz="1800" spc="-10" dirty="0">
                <a:latin typeface="Calibri"/>
                <a:cs typeface="Calibri"/>
              </a:rPr>
              <a:t>p</a:t>
            </a:r>
            <a:r>
              <a:rPr sz="1800" spc="-5" dirty="0">
                <a:latin typeface="Calibri"/>
                <a:cs typeface="Calibri"/>
              </a:rPr>
              <a:t>a</a:t>
            </a:r>
            <a:r>
              <a:rPr sz="1800" spc="-10" dirty="0">
                <a:latin typeface="Calibri"/>
                <a:cs typeface="Calibri"/>
              </a:rPr>
              <a:t>n</a:t>
            </a:r>
            <a:r>
              <a:rPr sz="1800" spc="5" dirty="0">
                <a:latin typeface="Calibri"/>
                <a:cs typeface="Calibri"/>
              </a:rPr>
              <a:t>i</a:t>
            </a:r>
            <a:r>
              <a:rPr sz="1800" spc="-10" dirty="0">
                <a:latin typeface="Calibri"/>
                <a:cs typeface="Calibri"/>
              </a:rPr>
              <a:t>e</a:t>
            </a:r>
            <a:r>
              <a:rPr sz="1800" spc="-5" dirty="0">
                <a:latin typeface="Calibri"/>
                <a:cs typeface="Calibri"/>
              </a:rPr>
              <a:t>s:</a:t>
            </a:r>
            <a:endParaRPr sz="1800">
              <a:latin typeface="Calibri"/>
              <a:cs typeface="Calibri"/>
            </a:endParaRPr>
          </a:p>
        </p:txBody>
      </p:sp>
      <p:sp>
        <p:nvSpPr>
          <p:cNvPr id="9" name="object 3"/>
          <p:cNvSpPr/>
          <p:nvPr/>
        </p:nvSpPr>
        <p:spPr>
          <a:xfrm>
            <a:off x="167005" y="116632"/>
            <a:ext cx="1308651" cy="768597"/>
          </a:xfrm>
          <a:prstGeom prst="rect">
            <a:avLst/>
          </a:prstGeom>
          <a:blipFill>
            <a:blip r:embed="rId3"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7371" y="1259372"/>
            <a:ext cx="708198" cy="708198"/>
          </a:xfrm>
          <a:prstGeom prst="rect">
            <a:avLst/>
          </a:prstGeom>
          <a:effectLst>
            <a:outerShdw blurRad="50800" dist="50800" dir="5400000" algn="ctr" rotWithShape="0">
              <a:schemeClr val="bg2">
                <a:lumMod val="40000"/>
                <a:lumOff val="60000"/>
              </a:schemeClr>
            </a:outerShdw>
          </a:effectLst>
        </p:spPr>
      </p:pic>
      <p:sp>
        <p:nvSpPr>
          <p:cNvPr id="11" name="TextBox 10"/>
          <p:cNvSpPr txBox="1"/>
          <p:nvPr/>
        </p:nvSpPr>
        <p:spPr>
          <a:xfrm>
            <a:off x="167005" y="2078963"/>
            <a:ext cx="4184798" cy="769441"/>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A </a:t>
            </a:r>
            <a:r>
              <a:rPr lang="en-US" sz="1100" dirty="0" err="1">
                <a:solidFill>
                  <a:schemeClr val="bg1">
                    <a:lumMod val="65000"/>
                    <a:lumOff val="35000"/>
                  </a:schemeClr>
                </a:solidFill>
                <a:latin typeface="Arial" panose="020B0604020202020204" pitchFamily="34" charset="0"/>
                <a:cs typeface="Arial" panose="020B0604020202020204" pitchFamily="34" charset="0"/>
              </a:rPr>
              <a:t>Coowoo</a:t>
            </a:r>
            <a:r>
              <a:rPr lang="en-US" sz="1100" dirty="0">
                <a:solidFill>
                  <a:schemeClr val="bg1">
                    <a:lumMod val="65000"/>
                    <a:lumOff val="35000"/>
                  </a:schemeClr>
                </a:solidFill>
                <a:latin typeface="Arial" panose="020B0604020202020204" pitchFamily="34" charset="0"/>
                <a:cs typeface="Arial" panose="020B0604020202020204" pitchFamily="34" charset="0"/>
              </a:rPr>
              <a:t> company that produces telephone sets, lighting sources and many other useful products. Fame came to the company after it entered the Xiaomi ecosystem. </a:t>
            </a:r>
            <a:r>
              <a:rPr lang="en-US" sz="1100" dirty="0" err="1">
                <a:solidFill>
                  <a:schemeClr val="bg1">
                    <a:lumMod val="65000"/>
                    <a:lumOff val="35000"/>
                  </a:schemeClr>
                </a:solidFill>
                <a:latin typeface="Arial" panose="020B0604020202020204" pitchFamily="34" charset="0"/>
                <a:cs typeface="Arial" panose="020B0604020202020204" pitchFamily="34" charset="0"/>
              </a:rPr>
              <a:t>Coowoo</a:t>
            </a:r>
            <a:r>
              <a:rPr lang="en-US" sz="1100" dirty="0">
                <a:solidFill>
                  <a:schemeClr val="bg1">
                    <a:lumMod val="65000"/>
                    <a:lumOff val="35000"/>
                  </a:schemeClr>
                </a:solidFill>
                <a:latin typeface="Arial" panose="020B0604020202020204" pitchFamily="34" charset="0"/>
                <a:cs typeface="Arial" panose="020B0604020202020204" pitchFamily="34" charset="0"/>
              </a:rPr>
              <a:t> products are popular and highly demanded.</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87269" y="1347981"/>
            <a:ext cx="557513" cy="557513"/>
          </a:xfrm>
          <a:prstGeom prst="rect">
            <a:avLst/>
          </a:prstGeom>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01609" y="1196752"/>
            <a:ext cx="823854" cy="823854"/>
          </a:xfrm>
          <a:prstGeom prst="rect">
            <a:avLst/>
          </a:prstGeom>
        </p:spPr>
      </p:pic>
      <p:sp>
        <p:nvSpPr>
          <p:cNvPr id="26" name="Rectangle 25"/>
          <p:cNvSpPr/>
          <p:nvPr/>
        </p:nvSpPr>
        <p:spPr>
          <a:xfrm>
            <a:off x="936504" y="1285118"/>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9" name="Picture 2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3087" y="3014416"/>
            <a:ext cx="712920" cy="712920"/>
          </a:xfrm>
          <a:prstGeom prst="rect">
            <a:avLst/>
          </a:prstGeom>
          <a:effectLst>
            <a:outerShdw blurRad="50800" dist="50800" dir="5400000" algn="ctr" rotWithShape="0">
              <a:schemeClr val="bg2">
                <a:lumMod val="40000"/>
                <a:lumOff val="60000"/>
              </a:schemeClr>
            </a:outerShdw>
          </a:effectLst>
        </p:spPr>
      </p:pic>
      <p:sp>
        <p:nvSpPr>
          <p:cNvPr id="30" name="TextBox 29"/>
          <p:cNvSpPr txBox="1"/>
          <p:nvPr/>
        </p:nvSpPr>
        <p:spPr>
          <a:xfrm>
            <a:off x="47405" y="3877173"/>
            <a:ext cx="4477881" cy="938719"/>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IdeeBank is an innovative products company that designs and produces creative and market-oriented smart products. We are committed to produce our own brand products, to customize products for clients, and to provide ODM and OEM services for branded companies. </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31" name="Picture 3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62064" y="3183768"/>
            <a:ext cx="787653" cy="450087"/>
          </a:xfrm>
          <a:prstGeom prst="rect">
            <a:avLst/>
          </a:prstGeom>
        </p:spPr>
      </p:pic>
      <p:pic>
        <p:nvPicPr>
          <p:cNvPr id="32" name="Picture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36574" y="3191191"/>
            <a:ext cx="773046" cy="442484"/>
          </a:xfrm>
          <a:prstGeom prst="rect">
            <a:avLst/>
          </a:prstGeom>
        </p:spPr>
      </p:pic>
      <p:sp>
        <p:nvSpPr>
          <p:cNvPr id="35" name="Rectangle 34"/>
          <p:cNvSpPr/>
          <p:nvPr/>
        </p:nvSpPr>
        <p:spPr>
          <a:xfrm>
            <a:off x="1079060" y="3075077"/>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0" name="Picture 3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669287" y="1219478"/>
            <a:ext cx="712920" cy="712920"/>
          </a:xfrm>
          <a:prstGeom prst="rect">
            <a:avLst/>
          </a:prstGeom>
          <a:effectLst>
            <a:outerShdw blurRad="50800" dist="50800" dir="5400000" algn="ctr" rotWithShape="0">
              <a:schemeClr val="bg2">
                <a:lumMod val="40000"/>
                <a:lumOff val="60000"/>
              </a:schemeClr>
            </a:outerShdw>
          </a:effectLst>
        </p:spPr>
      </p:pic>
      <p:sp>
        <p:nvSpPr>
          <p:cNvPr id="41" name="TextBox 40"/>
          <p:cNvSpPr txBox="1"/>
          <p:nvPr/>
        </p:nvSpPr>
        <p:spPr>
          <a:xfrm>
            <a:off x="4567235" y="2052012"/>
            <a:ext cx="4376105" cy="769441"/>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Now you can understand that your plants need. Devices of </a:t>
            </a:r>
            <a:r>
              <a:rPr lang="en-US" sz="1100" dirty="0" err="1">
                <a:solidFill>
                  <a:schemeClr val="bg1">
                    <a:lumMod val="65000"/>
                    <a:lumOff val="35000"/>
                  </a:schemeClr>
                </a:solidFill>
                <a:latin typeface="Arial" panose="020B0604020202020204" pitchFamily="34" charset="0"/>
                <a:cs typeface="Arial" panose="020B0604020202020204" pitchFamily="34" charset="0"/>
              </a:rPr>
              <a:t>Huahuacaocao</a:t>
            </a:r>
            <a:r>
              <a:rPr lang="en-US" sz="1100" dirty="0">
                <a:solidFill>
                  <a:schemeClr val="bg1">
                    <a:lumMod val="65000"/>
                    <a:lumOff val="35000"/>
                  </a:schemeClr>
                </a:solidFill>
                <a:latin typeface="Arial" panose="020B0604020202020204" pitchFamily="34" charset="0"/>
                <a:cs typeface="Arial" panose="020B0604020202020204" pitchFamily="34" charset="0"/>
              </a:rPr>
              <a:t> - a goods, that will help you understand their needs. You can just trace levels of moisture, light, temperature. Now, to ensure through care of the plants was simple.</a:t>
            </a:r>
          </a:p>
        </p:txBody>
      </p:sp>
      <p:pic>
        <p:nvPicPr>
          <p:cNvPr id="42" name="Picture 4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810982" y="1335585"/>
            <a:ext cx="663893" cy="663893"/>
          </a:xfrm>
          <a:prstGeom prst="rect">
            <a:avLst/>
          </a:prstGeom>
        </p:spPr>
      </p:pic>
      <p:pic>
        <p:nvPicPr>
          <p:cNvPr id="43" name="Picture 4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66517" y="1392120"/>
            <a:ext cx="684843" cy="453708"/>
          </a:xfrm>
          <a:prstGeom prst="rect">
            <a:avLst/>
          </a:prstGeom>
        </p:spPr>
      </p:pic>
      <p:pic>
        <p:nvPicPr>
          <p:cNvPr id="44" name="Picture 43"/>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801513" y="1342636"/>
            <a:ext cx="693982" cy="502188"/>
          </a:xfrm>
          <a:prstGeom prst="rect">
            <a:avLst/>
          </a:prstGeom>
        </p:spPr>
      </p:pic>
      <p:sp>
        <p:nvSpPr>
          <p:cNvPr id="45" name="Rectangle 44"/>
          <p:cNvSpPr/>
          <p:nvPr/>
        </p:nvSpPr>
        <p:spPr>
          <a:xfrm>
            <a:off x="5503739" y="1286987"/>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48" name="Straight Connector 47"/>
          <p:cNvCxnSpPr/>
          <p:nvPr/>
        </p:nvCxnSpPr>
        <p:spPr>
          <a:xfrm>
            <a:off x="4567235" y="1217609"/>
            <a:ext cx="0" cy="5379743"/>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cxnSpLocks/>
          </p:cNvCxnSpPr>
          <p:nvPr/>
        </p:nvCxnSpPr>
        <p:spPr>
          <a:xfrm>
            <a:off x="279068" y="2870073"/>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pic>
        <p:nvPicPr>
          <p:cNvPr id="54" name="Picture 53"/>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697847" y="3099984"/>
            <a:ext cx="605684" cy="605684"/>
          </a:xfrm>
          <a:prstGeom prst="rect">
            <a:avLst/>
          </a:prstGeom>
          <a:effectLst>
            <a:outerShdw blurRad="50800" dist="50800" dir="5400000" algn="ctr" rotWithShape="0">
              <a:schemeClr val="bg2">
                <a:lumMod val="40000"/>
                <a:lumOff val="60000"/>
              </a:schemeClr>
            </a:outerShdw>
          </a:effectLst>
        </p:spPr>
      </p:pic>
      <p:sp>
        <p:nvSpPr>
          <p:cNvPr id="55" name="TextBox 54"/>
          <p:cNvSpPr txBox="1"/>
          <p:nvPr/>
        </p:nvSpPr>
        <p:spPr>
          <a:xfrm>
            <a:off x="4572124" y="3877172"/>
            <a:ext cx="4443399" cy="938719"/>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American company </a:t>
            </a:r>
            <a:r>
              <a:rPr lang="en-US" sz="1100" dirty="0" err="1">
                <a:solidFill>
                  <a:schemeClr val="bg1">
                    <a:lumMod val="65000"/>
                    <a:lumOff val="35000"/>
                  </a:schemeClr>
                </a:solidFill>
                <a:latin typeface="Arial" panose="020B0604020202020204" pitchFamily="34" charset="0"/>
                <a:cs typeface="Arial" panose="020B0604020202020204" pitchFamily="34" charset="0"/>
              </a:rPr>
              <a:t>iHealth</a:t>
            </a:r>
            <a:r>
              <a:rPr lang="en-US" sz="1100" dirty="0">
                <a:solidFill>
                  <a:schemeClr val="bg1">
                    <a:lumMod val="65000"/>
                    <a:lumOff val="35000"/>
                  </a:schemeClr>
                </a:solidFill>
                <a:latin typeface="Arial" panose="020B0604020202020204" pitchFamily="34" charset="0"/>
                <a:cs typeface="Arial" panose="020B0604020202020204" pitchFamily="34" charset="0"/>
              </a:rPr>
              <a:t> Labs in collaboration with Xiaomi created an automatic smart tonometer, that measures blood pressure and is controlled by a special application for a smartphone. This compact and high-tech device helps people monitor their health and prevent diseases.</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56" name="Picture 55"/>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736311" y="3231885"/>
            <a:ext cx="699049" cy="386088"/>
          </a:xfrm>
          <a:prstGeom prst="rect">
            <a:avLst/>
          </a:prstGeom>
        </p:spPr>
      </p:pic>
      <p:pic>
        <p:nvPicPr>
          <p:cNvPr id="57" name="Picture 56"/>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6755287" y="3178980"/>
            <a:ext cx="671817" cy="483935"/>
          </a:xfrm>
          <a:prstGeom prst="rect">
            <a:avLst/>
          </a:prstGeom>
        </p:spPr>
      </p:pic>
      <p:pic>
        <p:nvPicPr>
          <p:cNvPr id="58" name="Picture 57"/>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7801513" y="3172772"/>
            <a:ext cx="665726" cy="479322"/>
          </a:xfrm>
          <a:prstGeom prst="rect">
            <a:avLst/>
          </a:prstGeom>
        </p:spPr>
      </p:pic>
      <p:sp>
        <p:nvSpPr>
          <p:cNvPr id="59" name="Rectangle 58"/>
          <p:cNvSpPr/>
          <p:nvPr/>
        </p:nvSpPr>
        <p:spPr>
          <a:xfrm>
            <a:off x="5412143" y="3075077"/>
            <a:ext cx="3506895"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61" name="Straight Connector 60"/>
          <p:cNvCxnSpPr>
            <a:cxnSpLocks/>
          </p:cNvCxnSpPr>
          <p:nvPr/>
        </p:nvCxnSpPr>
        <p:spPr>
          <a:xfrm>
            <a:off x="4806594" y="4886337"/>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xmlns="" id="{B793B0EE-7823-4D7A-8AE8-930AEB2C47E5}"/>
              </a:ext>
            </a:extLst>
          </p:cNvPr>
          <p:cNvCxnSpPr>
            <a:cxnSpLocks/>
          </p:cNvCxnSpPr>
          <p:nvPr/>
        </p:nvCxnSpPr>
        <p:spPr>
          <a:xfrm>
            <a:off x="279068" y="4886337"/>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pic>
        <p:nvPicPr>
          <p:cNvPr id="38" name="Picture 37">
            <a:extLst>
              <a:ext uri="{FF2B5EF4-FFF2-40B4-BE49-F238E27FC236}">
                <a16:creationId xmlns:a16="http://schemas.microsoft.com/office/drawing/2014/main" xmlns="" id="{36336315-B8C7-430E-A9A7-6411BA229D2C}"/>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00292" y="5050990"/>
            <a:ext cx="708198" cy="708198"/>
          </a:xfrm>
          <a:prstGeom prst="rect">
            <a:avLst/>
          </a:prstGeom>
          <a:effectLst>
            <a:outerShdw blurRad="50800" dist="50800" dir="5400000" algn="ctr" rotWithShape="0">
              <a:schemeClr val="bg2">
                <a:lumMod val="40000"/>
                <a:lumOff val="60000"/>
              </a:schemeClr>
            </a:outerShdw>
          </a:effectLst>
        </p:spPr>
      </p:pic>
      <p:sp>
        <p:nvSpPr>
          <p:cNvPr id="39" name="TextBox 38">
            <a:extLst>
              <a:ext uri="{FF2B5EF4-FFF2-40B4-BE49-F238E27FC236}">
                <a16:creationId xmlns:a16="http://schemas.microsoft.com/office/drawing/2014/main" xmlns="" id="{58DAD344-70EF-4A6C-A9CC-AC4835BCA191}"/>
              </a:ext>
            </a:extLst>
          </p:cNvPr>
          <p:cNvSpPr txBox="1"/>
          <p:nvPr/>
        </p:nvSpPr>
        <p:spPr>
          <a:xfrm>
            <a:off x="109926" y="5870581"/>
            <a:ext cx="4184798" cy="600164"/>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ZMI is a company, working in the field of power sources. In Xiaomi ecosystem, ZMI has become one of the world's leading manufacturers of portable batteries.</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46" name="Picture 45">
            <a:extLst>
              <a:ext uri="{FF2B5EF4-FFF2-40B4-BE49-F238E27FC236}">
                <a16:creationId xmlns:a16="http://schemas.microsoft.com/office/drawing/2014/main" xmlns="" id="{56D2AA4C-FF89-4DC5-BF03-36492FE7EA23}"/>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030190" y="5139599"/>
            <a:ext cx="557513" cy="557513"/>
          </a:xfrm>
          <a:prstGeom prst="rect">
            <a:avLst/>
          </a:prstGeom>
        </p:spPr>
      </p:pic>
      <p:pic>
        <p:nvPicPr>
          <p:cNvPr id="47" name="Picture 46">
            <a:extLst>
              <a:ext uri="{FF2B5EF4-FFF2-40B4-BE49-F238E27FC236}">
                <a16:creationId xmlns:a16="http://schemas.microsoft.com/office/drawing/2014/main" xmlns="" id="{92371E96-59F5-410E-BB20-C61920362867}"/>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3044530" y="5168245"/>
            <a:ext cx="823854" cy="464104"/>
          </a:xfrm>
          <a:prstGeom prst="rect">
            <a:avLst/>
          </a:prstGeom>
        </p:spPr>
      </p:pic>
      <p:sp>
        <p:nvSpPr>
          <p:cNvPr id="50" name="Rectangle 49">
            <a:extLst>
              <a:ext uri="{FF2B5EF4-FFF2-40B4-BE49-F238E27FC236}">
                <a16:creationId xmlns:a16="http://schemas.microsoft.com/office/drawing/2014/main" xmlns="" id="{0FE0BB7A-2C96-43D5-8680-7395A7A3B044}"/>
              </a:ext>
            </a:extLst>
          </p:cNvPr>
          <p:cNvSpPr/>
          <p:nvPr/>
        </p:nvSpPr>
        <p:spPr>
          <a:xfrm>
            <a:off x="879425" y="5076736"/>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1" name="Picture 50">
            <a:extLst>
              <a:ext uri="{FF2B5EF4-FFF2-40B4-BE49-F238E27FC236}">
                <a16:creationId xmlns:a16="http://schemas.microsoft.com/office/drawing/2014/main" xmlns="" id="{CBDB92FE-7989-4643-85B3-E321F7624248}"/>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1107489" y="5139599"/>
            <a:ext cx="557513" cy="557513"/>
          </a:xfrm>
          <a:prstGeom prst="rect">
            <a:avLst/>
          </a:prstGeom>
        </p:spPr>
      </p:pic>
      <p:cxnSp>
        <p:nvCxnSpPr>
          <p:cNvPr id="52" name="Straight Connector 51">
            <a:extLst>
              <a:ext uri="{FF2B5EF4-FFF2-40B4-BE49-F238E27FC236}">
                <a16:creationId xmlns:a16="http://schemas.microsoft.com/office/drawing/2014/main" xmlns="" id="{AAE61115-5B56-4EDA-A3D9-8EF30AFF17F5}"/>
              </a:ext>
            </a:extLst>
          </p:cNvPr>
          <p:cNvCxnSpPr>
            <a:cxnSpLocks/>
          </p:cNvCxnSpPr>
          <p:nvPr/>
        </p:nvCxnSpPr>
        <p:spPr>
          <a:xfrm>
            <a:off x="4828150" y="2852936"/>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pic>
        <p:nvPicPr>
          <p:cNvPr id="62" name="Picture 61">
            <a:extLst>
              <a:ext uri="{FF2B5EF4-FFF2-40B4-BE49-F238E27FC236}">
                <a16:creationId xmlns:a16="http://schemas.microsoft.com/office/drawing/2014/main" xmlns="" id="{3CCA68F3-1620-4DF5-88FA-72441C18D394}"/>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4697847" y="5052949"/>
            <a:ext cx="605684" cy="605684"/>
          </a:xfrm>
          <a:prstGeom prst="rect">
            <a:avLst/>
          </a:prstGeom>
          <a:effectLst>
            <a:outerShdw blurRad="50800" dist="50800" dir="5400000" algn="ctr" rotWithShape="0">
              <a:schemeClr val="bg2">
                <a:lumMod val="40000"/>
                <a:lumOff val="60000"/>
              </a:schemeClr>
            </a:outerShdw>
          </a:effectLst>
        </p:spPr>
      </p:pic>
      <p:sp>
        <p:nvSpPr>
          <p:cNvPr id="63" name="TextBox 62">
            <a:extLst>
              <a:ext uri="{FF2B5EF4-FFF2-40B4-BE49-F238E27FC236}">
                <a16:creationId xmlns:a16="http://schemas.microsoft.com/office/drawing/2014/main" xmlns="" id="{CD7A36D2-9123-4F75-B614-B36AF90042D9}"/>
              </a:ext>
            </a:extLst>
          </p:cNvPr>
          <p:cNvSpPr txBox="1"/>
          <p:nvPr/>
        </p:nvSpPr>
        <p:spPr>
          <a:xfrm>
            <a:off x="4572124" y="5830137"/>
            <a:ext cx="4443399" cy="938719"/>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Ninebot is a Chinese-based robotics engineering company specialized in autopilot and personal transportation. In 2015 Ninebot and Segway initiated procedures of the association, the headquarters of newly created company decided to put in Bedford, USA.</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64" name="Picture 63">
            <a:extLst>
              <a:ext uri="{FF2B5EF4-FFF2-40B4-BE49-F238E27FC236}">
                <a16:creationId xmlns:a16="http://schemas.microsoft.com/office/drawing/2014/main" xmlns="" id="{136F29FF-0406-4F4A-9B6A-CBE4C855E0AC}"/>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5754973" y="5184850"/>
            <a:ext cx="661725" cy="386088"/>
          </a:xfrm>
          <a:prstGeom prst="rect">
            <a:avLst/>
          </a:prstGeom>
        </p:spPr>
      </p:pic>
      <p:pic>
        <p:nvPicPr>
          <p:cNvPr id="65" name="Picture 64">
            <a:extLst>
              <a:ext uri="{FF2B5EF4-FFF2-40B4-BE49-F238E27FC236}">
                <a16:creationId xmlns:a16="http://schemas.microsoft.com/office/drawing/2014/main" xmlns="" id="{C326B23F-ECCF-4814-9001-53A533587A99}"/>
              </a:ext>
            </a:extLst>
          </p:cNvPr>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6849228" y="5131945"/>
            <a:ext cx="483935" cy="483935"/>
          </a:xfrm>
          <a:prstGeom prst="rect">
            <a:avLst/>
          </a:prstGeom>
        </p:spPr>
      </p:pic>
      <p:pic>
        <p:nvPicPr>
          <p:cNvPr id="66" name="Picture 65">
            <a:extLst>
              <a:ext uri="{FF2B5EF4-FFF2-40B4-BE49-F238E27FC236}">
                <a16:creationId xmlns:a16="http://schemas.microsoft.com/office/drawing/2014/main" xmlns="" id="{3703B84F-CE4C-4B94-A22F-165EC4FCC6EA}"/>
              </a:ext>
            </a:extLst>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7914366" y="5125737"/>
            <a:ext cx="440020" cy="479322"/>
          </a:xfrm>
          <a:prstGeom prst="rect">
            <a:avLst/>
          </a:prstGeom>
        </p:spPr>
      </p:pic>
      <p:sp>
        <p:nvSpPr>
          <p:cNvPr id="67" name="Rectangle 66">
            <a:extLst>
              <a:ext uri="{FF2B5EF4-FFF2-40B4-BE49-F238E27FC236}">
                <a16:creationId xmlns:a16="http://schemas.microsoft.com/office/drawing/2014/main" xmlns="" id="{E69C3EBC-4B02-4F74-A2D3-88C85DA17D35}"/>
              </a:ext>
            </a:extLst>
          </p:cNvPr>
          <p:cNvSpPr/>
          <p:nvPr/>
        </p:nvSpPr>
        <p:spPr>
          <a:xfrm>
            <a:off x="5412143" y="5028042"/>
            <a:ext cx="3506895"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808030508"/>
      </p:ext>
    </p:extLst>
  </p:cSld>
  <p:clrMapOvr>
    <a:masterClrMapping/>
  </p:clrMapOvr>
  <p:transition advClick="0" advTm="10000">
    <p:fad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object 2"/>
          <p:cNvSpPr/>
          <p:nvPr/>
        </p:nvSpPr>
        <p:spPr>
          <a:xfrm>
            <a:off x="2263141" y="16368"/>
            <a:ext cx="6880859" cy="1513839"/>
          </a:xfrm>
          <a:prstGeom prst="rect">
            <a:avLst/>
          </a:prstGeom>
          <a:blipFill>
            <a:blip r:embed="rId2" cstate="print"/>
            <a:stretch>
              <a:fillRect/>
            </a:stretch>
          </a:blipFill>
        </p:spPr>
        <p:txBody>
          <a:bodyPr wrap="square" lIns="0" tIns="0" rIns="0" bIns="0" rtlCol="0"/>
          <a:lstStyle/>
          <a:p>
            <a:endParaRPr/>
          </a:p>
        </p:txBody>
      </p:sp>
      <p:sp>
        <p:nvSpPr>
          <p:cNvPr id="6" name="object 4"/>
          <p:cNvSpPr txBox="1">
            <a:spLocks/>
          </p:cNvSpPr>
          <p:nvPr/>
        </p:nvSpPr>
        <p:spPr>
          <a:xfrm>
            <a:off x="279068" y="370587"/>
            <a:ext cx="8585862" cy="215444"/>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S</a:t>
            </a:r>
            <a:r>
              <a:rPr lang="en-US" sz="1400" spc="-15" dirty="0">
                <a:ln w="6350">
                  <a:solidFill>
                    <a:schemeClr val="dk1">
                      <a:shade val="48000"/>
                      <a:satMod val="110000"/>
                    </a:schemeClr>
                  </a:solidFill>
                </a:ln>
                <a:noFill/>
                <a:latin typeface="Arial" panose="020B0604020202020204" pitchFamily="34" charset="0"/>
                <a:cs typeface="Arial" panose="020B0604020202020204" pitchFamily="34" charset="0"/>
              </a:rPr>
              <a:t>U</a:t>
            </a:r>
            <a:r>
              <a:rPr lang="en-US" sz="1400" dirty="0">
                <a:ln w="6350">
                  <a:solidFill>
                    <a:schemeClr val="dk1">
                      <a:shade val="48000"/>
                      <a:satMod val="110000"/>
                    </a:schemeClr>
                  </a:solidFill>
                </a:ln>
                <a:noFill/>
                <a:latin typeface="Arial" panose="020B0604020202020204" pitchFamily="34" charset="0"/>
                <a:cs typeface="Arial" panose="020B0604020202020204" pitchFamily="34" charset="0"/>
              </a:rPr>
              <a:t>PP</a:t>
            </a:r>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L</a:t>
            </a:r>
            <a:r>
              <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rPr>
              <a:t>IE</a:t>
            </a:r>
            <a:r>
              <a:rPr lang="en-US" sz="1400" spc="-30" dirty="0">
                <a:ln w="6350">
                  <a:solidFill>
                    <a:schemeClr val="dk1">
                      <a:shade val="48000"/>
                      <a:satMod val="110000"/>
                    </a:schemeClr>
                  </a:solidFill>
                </a:ln>
                <a:noFill/>
                <a:latin typeface="Arial" panose="020B0604020202020204" pitchFamily="34" charset="0"/>
                <a:cs typeface="Arial" panose="020B0604020202020204" pitchFamily="34" charset="0"/>
              </a:rPr>
              <a:t>R</a:t>
            </a:r>
            <a:r>
              <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rPr>
              <a:t>S</a:t>
            </a:r>
          </a:p>
        </p:txBody>
      </p:sp>
      <p:sp>
        <p:nvSpPr>
          <p:cNvPr id="7" name="object 5"/>
          <p:cNvSpPr/>
          <p:nvPr/>
        </p:nvSpPr>
        <p:spPr>
          <a:xfrm>
            <a:off x="8943340" y="408952"/>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rgbClr val="F77422"/>
          </a:solidFill>
        </p:spPr>
        <p:txBody>
          <a:bodyPr wrap="square" lIns="0" tIns="0" rIns="0" bIns="0" rtlCol="0"/>
          <a:lstStyle/>
          <a:p>
            <a:endParaRPr/>
          </a:p>
        </p:txBody>
      </p:sp>
      <p:sp>
        <p:nvSpPr>
          <p:cNvPr id="8" name="object 6"/>
          <p:cNvSpPr txBox="1"/>
          <p:nvPr/>
        </p:nvSpPr>
        <p:spPr>
          <a:xfrm>
            <a:off x="370773" y="540917"/>
            <a:ext cx="7164705" cy="254000"/>
          </a:xfrm>
          <a:prstGeom prst="rect">
            <a:avLst/>
          </a:prstGeom>
        </p:spPr>
        <p:txBody>
          <a:bodyPr vert="horz" wrap="square" lIns="0" tIns="0" rIns="0" bIns="0" rtlCol="0">
            <a:spAutoFit/>
          </a:bodyPr>
          <a:lstStyle/>
          <a:p>
            <a:pPr marL="12700">
              <a:lnSpc>
                <a:spcPct val="100000"/>
              </a:lnSpc>
            </a:pPr>
            <a:r>
              <a:rPr sz="1800" spc="-20" dirty="0">
                <a:latin typeface="Calibri"/>
                <a:cs typeface="Calibri"/>
              </a:rPr>
              <a:t>N</a:t>
            </a:r>
            <a:r>
              <a:rPr sz="1800" dirty="0">
                <a:latin typeface="Calibri"/>
                <a:cs typeface="Calibri"/>
              </a:rPr>
              <a:t>IS</a:t>
            </a:r>
            <a:r>
              <a:rPr sz="1800" spc="5" dirty="0">
                <a:latin typeface="Calibri"/>
                <a:cs typeface="Calibri"/>
              </a:rPr>
              <a:t> </a:t>
            </a:r>
            <a:r>
              <a:rPr sz="1800" dirty="0">
                <a:latin typeface="Calibri"/>
                <a:cs typeface="Calibri"/>
              </a:rPr>
              <a:t>C</a:t>
            </a:r>
            <a:r>
              <a:rPr sz="1800" spc="-10" dirty="0">
                <a:latin typeface="Calibri"/>
                <a:cs typeface="Calibri"/>
              </a:rPr>
              <a:t>o</a:t>
            </a:r>
            <a:r>
              <a:rPr sz="1800" dirty="0">
                <a:latin typeface="Calibri"/>
                <a:cs typeface="Calibri"/>
              </a:rPr>
              <a:t>m</a:t>
            </a:r>
            <a:r>
              <a:rPr sz="1800" spc="-10" dirty="0">
                <a:latin typeface="Calibri"/>
                <a:cs typeface="Calibri"/>
              </a:rPr>
              <a:t>p</a:t>
            </a:r>
            <a:r>
              <a:rPr sz="1800" spc="-5" dirty="0">
                <a:latin typeface="Calibri"/>
                <a:cs typeface="Calibri"/>
              </a:rPr>
              <a:t>a</a:t>
            </a:r>
            <a:r>
              <a:rPr sz="1800" spc="-50" dirty="0">
                <a:latin typeface="Calibri"/>
                <a:cs typeface="Calibri"/>
              </a:rPr>
              <a:t>n</a:t>
            </a:r>
            <a:r>
              <a:rPr sz="1800" spc="-10" dirty="0">
                <a:latin typeface="Calibri"/>
                <a:cs typeface="Calibri"/>
              </a:rPr>
              <a:t>y</a:t>
            </a:r>
            <a:r>
              <a:rPr sz="1800" spc="35" dirty="0">
                <a:latin typeface="Calibri"/>
                <a:cs typeface="Calibri"/>
              </a:rPr>
              <a:t> </a:t>
            </a:r>
            <a:r>
              <a:rPr sz="1800" spc="5" dirty="0">
                <a:latin typeface="Calibri"/>
                <a:cs typeface="Calibri"/>
              </a:rPr>
              <a:t>i</a:t>
            </a:r>
            <a:r>
              <a:rPr sz="1800" dirty="0">
                <a:latin typeface="Calibri"/>
                <a:cs typeface="Calibri"/>
              </a:rPr>
              <a:t>s</a:t>
            </a:r>
            <a:r>
              <a:rPr sz="1800" spc="-15" dirty="0">
                <a:latin typeface="Calibri"/>
                <a:cs typeface="Calibri"/>
              </a:rPr>
              <a:t> </a:t>
            </a:r>
            <a:r>
              <a:rPr sz="1800" dirty="0">
                <a:latin typeface="Calibri"/>
                <a:cs typeface="Calibri"/>
              </a:rPr>
              <a:t>a</a:t>
            </a:r>
            <a:r>
              <a:rPr sz="1800" spc="10" dirty="0">
                <a:latin typeface="Calibri"/>
                <a:cs typeface="Calibri"/>
              </a:rPr>
              <a:t> </a:t>
            </a:r>
            <a:r>
              <a:rPr sz="1800" spc="-10" dirty="0">
                <a:latin typeface="Calibri"/>
                <a:cs typeface="Calibri"/>
              </a:rPr>
              <a:t>d</a:t>
            </a:r>
            <a:r>
              <a:rPr sz="1800" spc="5" dirty="0">
                <a:latin typeface="Calibri"/>
                <a:cs typeface="Calibri"/>
              </a:rPr>
              <a:t>i</a:t>
            </a:r>
            <a:r>
              <a:rPr sz="1800" spc="-40" dirty="0">
                <a:latin typeface="Calibri"/>
                <a:cs typeface="Calibri"/>
              </a:rPr>
              <a:t>r</a:t>
            </a:r>
            <a:r>
              <a:rPr sz="1800" spc="-10" dirty="0">
                <a:latin typeface="Calibri"/>
                <a:cs typeface="Calibri"/>
              </a:rPr>
              <a:t>e</a:t>
            </a:r>
            <a:r>
              <a:rPr sz="1800" spc="-15" dirty="0">
                <a:latin typeface="Calibri"/>
                <a:cs typeface="Calibri"/>
              </a:rPr>
              <a:t>c</a:t>
            </a:r>
            <a:r>
              <a:rPr sz="1800" spc="-10" dirty="0">
                <a:latin typeface="Calibri"/>
                <a:cs typeface="Calibri"/>
              </a:rPr>
              <a:t>t</a:t>
            </a:r>
            <a:r>
              <a:rPr sz="1800" spc="5" dirty="0">
                <a:latin typeface="Calibri"/>
                <a:cs typeface="Calibri"/>
              </a:rPr>
              <a:t> </a:t>
            </a:r>
            <a:r>
              <a:rPr sz="1800" spc="-15" dirty="0">
                <a:latin typeface="Calibri"/>
                <a:cs typeface="Calibri"/>
              </a:rPr>
              <a:t>c</a:t>
            </a:r>
            <a:r>
              <a:rPr sz="1800" spc="-10" dirty="0">
                <a:latin typeface="Calibri"/>
                <a:cs typeface="Calibri"/>
              </a:rPr>
              <a:t>u</a:t>
            </a:r>
            <a:r>
              <a:rPr sz="1800" spc="-25" dirty="0">
                <a:latin typeface="Calibri"/>
                <a:cs typeface="Calibri"/>
              </a:rPr>
              <a:t>s</a:t>
            </a:r>
            <a:r>
              <a:rPr sz="1800" spc="-35" dirty="0">
                <a:latin typeface="Calibri"/>
                <a:cs typeface="Calibri"/>
              </a:rPr>
              <a:t>t</a:t>
            </a:r>
            <a:r>
              <a:rPr sz="1800" spc="-10" dirty="0">
                <a:latin typeface="Calibri"/>
                <a:cs typeface="Calibri"/>
              </a:rPr>
              <a:t>o</a:t>
            </a:r>
            <a:r>
              <a:rPr sz="1800" dirty="0">
                <a:latin typeface="Calibri"/>
                <a:cs typeface="Calibri"/>
              </a:rPr>
              <a:t>m</a:t>
            </a:r>
            <a:r>
              <a:rPr sz="1800" spc="-10" dirty="0">
                <a:latin typeface="Calibri"/>
                <a:cs typeface="Calibri"/>
              </a:rPr>
              <a:t>e</a:t>
            </a:r>
            <a:r>
              <a:rPr sz="1800" spc="-20" dirty="0">
                <a:latin typeface="Calibri"/>
                <a:cs typeface="Calibri"/>
              </a:rPr>
              <a:t>r</a:t>
            </a:r>
            <a:r>
              <a:rPr sz="1800" spc="-10" dirty="0">
                <a:latin typeface="Calibri"/>
                <a:cs typeface="Calibri"/>
              </a:rPr>
              <a:t>/p</a:t>
            </a:r>
            <a:r>
              <a:rPr sz="1800" spc="-5" dirty="0">
                <a:latin typeface="Calibri"/>
                <a:cs typeface="Calibri"/>
              </a:rPr>
              <a:t>a</a:t>
            </a:r>
            <a:r>
              <a:rPr sz="1800" spc="-20" dirty="0">
                <a:latin typeface="Calibri"/>
                <a:cs typeface="Calibri"/>
              </a:rPr>
              <a:t>r</a:t>
            </a:r>
            <a:r>
              <a:rPr sz="1800" spc="-15" dirty="0">
                <a:latin typeface="Calibri"/>
                <a:cs typeface="Calibri"/>
              </a:rPr>
              <a:t>t</a:t>
            </a:r>
            <a:r>
              <a:rPr sz="1800" spc="-10" dirty="0">
                <a:latin typeface="Calibri"/>
                <a:cs typeface="Calibri"/>
              </a:rPr>
              <a:t>ner</a:t>
            </a:r>
            <a:r>
              <a:rPr sz="1800" spc="40" dirty="0">
                <a:latin typeface="Calibri"/>
                <a:cs typeface="Calibri"/>
              </a:rPr>
              <a:t> </a:t>
            </a:r>
            <a:r>
              <a:rPr sz="1800" spc="-15" dirty="0">
                <a:latin typeface="Calibri"/>
                <a:cs typeface="Calibri"/>
              </a:rPr>
              <a:t>o</a:t>
            </a:r>
            <a:r>
              <a:rPr sz="1800" dirty="0">
                <a:latin typeface="Calibri"/>
                <a:cs typeface="Calibri"/>
              </a:rPr>
              <a:t>f</a:t>
            </a:r>
            <a:r>
              <a:rPr sz="1800" spc="20" dirty="0">
                <a:latin typeface="Calibri"/>
                <a:cs typeface="Calibri"/>
              </a:rPr>
              <a:t> </a:t>
            </a:r>
            <a:r>
              <a:rPr sz="1800" spc="-5" dirty="0">
                <a:latin typeface="Calibri"/>
                <a:cs typeface="Calibri"/>
              </a:rPr>
              <a:t>s</a:t>
            </a:r>
            <a:r>
              <a:rPr sz="1800" spc="-10" dirty="0">
                <a:latin typeface="Calibri"/>
                <a:cs typeface="Calibri"/>
              </a:rPr>
              <a:t>o</a:t>
            </a:r>
            <a:r>
              <a:rPr sz="1800" dirty="0">
                <a:latin typeface="Calibri"/>
                <a:cs typeface="Calibri"/>
              </a:rPr>
              <a:t>m</a:t>
            </a:r>
            <a:r>
              <a:rPr sz="1800" spc="-10" dirty="0">
                <a:latin typeface="Calibri"/>
                <a:cs typeface="Calibri"/>
              </a:rPr>
              <a:t>e</a:t>
            </a:r>
            <a:r>
              <a:rPr sz="1800" spc="15" dirty="0">
                <a:latin typeface="Calibri"/>
                <a:cs typeface="Calibri"/>
              </a:rPr>
              <a:t> </a:t>
            </a:r>
            <a:r>
              <a:rPr sz="1800" spc="-20" dirty="0">
                <a:latin typeface="Calibri"/>
                <a:cs typeface="Calibri"/>
              </a:rPr>
              <a:t>M</a:t>
            </a:r>
            <a:r>
              <a:rPr sz="1800" dirty="0">
                <a:latin typeface="Calibri"/>
                <a:cs typeface="Calibri"/>
              </a:rPr>
              <a:t>i </a:t>
            </a:r>
            <a:r>
              <a:rPr sz="1800" spc="-10" dirty="0">
                <a:latin typeface="Calibri"/>
                <a:cs typeface="Calibri"/>
              </a:rPr>
              <a:t>e</a:t>
            </a:r>
            <a:r>
              <a:rPr sz="1800" spc="-35" dirty="0">
                <a:latin typeface="Calibri"/>
                <a:cs typeface="Calibri"/>
              </a:rPr>
              <a:t>c</a:t>
            </a:r>
            <a:r>
              <a:rPr sz="1800" spc="-10" dirty="0">
                <a:latin typeface="Calibri"/>
                <a:cs typeface="Calibri"/>
              </a:rPr>
              <a:t>o</a:t>
            </a:r>
            <a:r>
              <a:rPr sz="1800" spc="-45" dirty="0">
                <a:latin typeface="Calibri"/>
                <a:cs typeface="Calibri"/>
              </a:rPr>
              <a:t>s</a:t>
            </a:r>
            <a:r>
              <a:rPr sz="1800" spc="-25" dirty="0">
                <a:latin typeface="Calibri"/>
                <a:cs typeface="Calibri"/>
              </a:rPr>
              <a:t>ys</a:t>
            </a:r>
            <a:r>
              <a:rPr sz="1800" spc="-35" dirty="0">
                <a:latin typeface="Calibri"/>
                <a:cs typeface="Calibri"/>
              </a:rPr>
              <a:t>t</a:t>
            </a:r>
            <a:r>
              <a:rPr sz="1800" spc="-15" dirty="0">
                <a:latin typeface="Calibri"/>
                <a:cs typeface="Calibri"/>
              </a:rPr>
              <a:t>em</a:t>
            </a:r>
            <a:r>
              <a:rPr sz="1800" spc="35" dirty="0">
                <a:latin typeface="Calibri"/>
                <a:cs typeface="Calibri"/>
              </a:rPr>
              <a:t> </a:t>
            </a:r>
            <a:r>
              <a:rPr sz="1800" spc="-35" dirty="0">
                <a:latin typeface="Calibri"/>
                <a:cs typeface="Calibri"/>
              </a:rPr>
              <a:t>c</a:t>
            </a:r>
            <a:r>
              <a:rPr sz="1800" spc="-10" dirty="0">
                <a:latin typeface="Calibri"/>
                <a:cs typeface="Calibri"/>
              </a:rPr>
              <a:t>o</a:t>
            </a:r>
            <a:r>
              <a:rPr sz="1800" dirty="0">
                <a:latin typeface="Calibri"/>
                <a:cs typeface="Calibri"/>
              </a:rPr>
              <a:t>m</a:t>
            </a:r>
            <a:r>
              <a:rPr sz="1800" spc="-10" dirty="0">
                <a:latin typeface="Calibri"/>
                <a:cs typeface="Calibri"/>
              </a:rPr>
              <a:t>p</a:t>
            </a:r>
            <a:r>
              <a:rPr sz="1800" spc="-5" dirty="0">
                <a:latin typeface="Calibri"/>
                <a:cs typeface="Calibri"/>
              </a:rPr>
              <a:t>a</a:t>
            </a:r>
            <a:r>
              <a:rPr sz="1800" spc="-10" dirty="0">
                <a:latin typeface="Calibri"/>
                <a:cs typeface="Calibri"/>
              </a:rPr>
              <a:t>n</a:t>
            </a:r>
            <a:r>
              <a:rPr sz="1800" spc="5" dirty="0">
                <a:latin typeface="Calibri"/>
                <a:cs typeface="Calibri"/>
              </a:rPr>
              <a:t>i</a:t>
            </a:r>
            <a:r>
              <a:rPr sz="1800" spc="-10" dirty="0">
                <a:latin typeface="Calibri"/>
                <a:cs typeface="Calibri"/>
              </a:rPr>
              <a:t>e</a:t>
            </a:r>
            <a:r>
              <a:rPr sz="1800" spc="-5" dirty="0">
                <a:latin typeface="Calibri"/>
                <a:cs typeface="Calibri"/>
              </a:rPr>
              <a:t>s:</a:t>
            </a:r>
            <a:endParaRPr sz="1800">
              <a:latin typeface="Calibri"/>
              <a:cs typeface="Calibri"/>
            </a:endParaRPr>
          </a:p>
        </p:txBody>
      </p:sp>
      <p:sp>
        <p:nvSpPr>
          <p:cNvPr id="9" name="object 3"/>
          <p:cNvSpPr/>
          <p:nvPr/>
        </p:nvSpPr>
        <p:spPr>
          <a:xfrm>
            <a:off x="167005" y="116632"/>
            <a:ext cx="1308651" cy="768597"/>
          </a:xfrm>
          <a:prstGeom prst="rect">
            <a:avLst/>
          </a:prstGeom>
          <a:blipFill>
            <a:blip r:embed="rId3"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7371" y="1259372"/>
            <a:ext cx="708198" cy="708198"/>
          </a:xfrm>
          <a:prstGeom prst="rect">
            <a:avLst/>
          </a:prstGeom>
          <a:effectLst>
            <a:outerShdw blurRad="50800" dist="50800" dir="5400000" algn="ctr" rotWithShape="0">
              <a:schemeClr val="bg2">
                <a:lumMod val="40000"/>
                <a:lumOff val="60000"/>
              </a:schemeClr>
            </a:outerShdw>
          </a:effectLst>
        </p:spPr>
      </p:pic>
      <p:sp>
        <p:nvSpPr>
          <p:cNvPr id="11" name="TextBox 10"/>
          <p:cNvSpPr txBox="1"/>
          <p:nvPr/>
        </p:nvSpPr>
        <p:spPr>
          <a:xfrm>
            <a:off x="167005" y="2078963"/>
            <a:ext cx="4184798" cy="769441"/>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More than 10 years experienced senior personnel lead the team develop rapidly. Bicycle hardware team senior personnel are from Top bicycle company.(PON, TREK, DAHON). Strategic partnership with global E-bike core technology company.</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17681" y="1340216"/>
            <a:ext cx="557513" cy="557513"/>
          </a:xfrm>
          <a:prstGeom prst="rect">
            <a:avLst/>
          </a:prstGeom>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01609" y="1376970"/>
            <a:ext cx="823854" cy="463417"/>
          </a:xfrm>
          <a:prstGeom prst="rect">
            <a:avLst/>
          </a:prstGeom>
        </p:spPr>
      </p:pic>
      <p:sp>
        <p:nvSpPr>
          <p:cNvPr id="26" name="Rectangle 25"/>
          <p:cNvSpPr/>
          <p:nvPr/>
        </p:nvSpPr>
        <p:spPr>
          <a:xfrm>
            <a:off x="936504" y="1285118"/>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9" name="Picture 2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3087" y="3014416"/>
            <a:ext cx="712920" cy="712920"/>
          </a:xfrm>
          <a:prstGeom prst="rect">
            <a:avLst/>
          </a:prstGeom>
          <a:effectLst>
            <a:outerShdw blurRad="50800" dist="50800" dir="5400000" algn="ctr" rotWithShape="0">
              <a:schemeClr val="bg2">
                <a:lumMod val="40000"/>
                <a:lumOff val="60000"/>
              </a:schemeClr>
            </a:outerShdw>
          </a:effectLst>
        </p:spPr>
      </p:pic>
      <p:sp>
        <p:nvSpPr>
          <p:cNvPr id="30" name="TextBox 29"/>
          <p:cNvSpPr txBox="1"/>
          <p:nvPr/>
        </p:nvSpPr>
        <p:spPr>
          <a:xfrm>
            <a:off x="47405" y="3877173"/>
            <a:ext cx="4477881" cy="769441"/>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ZSH towels with antibacterial treatment </a:t>
            </a:r>
            <a:r>
              <a:rPr lang="en-US" sz="1100" dirty="0" err="1">
                <a:solidFill>
                  <a:schemeClr val="bg1">
                    <a:lumMod val="65000"/>
                    <a:lumOff val="35000"/>
                  </a:schemeClr>
                </a:solidFill>
                <a:latin typeface="Arial" panose="020B0604020202020204" pitchFamily="34" charset="0"/>
                <a:cs typeface="Arial" panose="020B0604020202020204" pitchFamily="34" charset="0"/>
              </a:rPr>
              <a:t>Polygiene</a:t>
            </a:r>
            <a:r>
              <a:rPr lang="en-US" sz="1100" dirty="0">
                <a:solidFill>
                  <a:schemeClr val="bg1">
                    <a:lumMod val="65000"/>
                    <a:lumOff val="35000"/>
                  </a:schemeClr>
                </a:solidFill>
                <a:latin typeface="Arial" panose="020B0604020202020204" pitchFamily="34" charset="0"/>
                <a:cs typeface="Arial" panose="020B0604020202020204" pitchFamily="34" charset="0"/>
              </a:rPr>
              <a:t> technology - environmentally friendly, very soft, fast drying.</a:t>
            </a:r>
          </a:p>
          <a:p>
            <a:r>
              <a:rPr lang="en-US" sz="1100" dirty="0" err="1">
                <a:solidFill>
                  <a:schemeClr val="bg1">
                    <a:lumMod val="65000"/>
                    <a:lumOff val="35000"/>
                  </a:schemeClr>
                </a:solidFill>
                <a:latin typeface="Arial" panose="020B0604020202020204" pitchFamily="34" charset="0"/>
                <a:cs typeface="Arial" panose="020B0604020202020204" pitchFamily="34" charset="0"/>
              </a:rPr>
              <a:t>Polygiene</a:t>
            </a:r>
            <a:r>
              <a:rPr lang="en-US" sz="1100" dirty="0">
                <a:solidFill>
                  <a:schemeClr val="bg1">
                    <a:lumMod val="65000"/>
                    <a:lumOff val="35000"/>
                  </a:schemeClr>
                </a:solidFill>
                <a:latin typeface="Arial" panose="020B0604020202020204" pitchFamily="34" charset="0"/>
                <a:cs typeface="Arial" panose="020B0604020202020204" pitchFamily="34" charset="0"/>
              </a:rPr>
              <a:t> - revolutionary technology, that not only kills bacteria and prevents the reproduction of various fungi.</a:t>
            </a:r>
          </a:p>
        </p:txBody>
      </p:sp>
      <p:pic>
        <p:nvPicPr>
          <p:cNvPr id="31" name="Picture 3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13276" y="3183768"/>
            <a:ext cx="685228" cy="450087"/>
          </a:xfrm>
          <a:prstGeom prst="rect">
            <a:avLst/>
          </a:prstGeom>
        </p:spPr>
      </p:pic>
      <p:pic>
        <p:nvPicPr>
          <p:cNvPr id="32" name="Picture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201855" y="3191191"/>
            <a:ext cx="442484" cy="442484"/>
          </a:xfrm>
          <a:prstGeom prst="rect">
            <a:avLst/>
          </a:prstGeom>
        </p:spPr>
      </p:pic>
      <p:sp>
        <p:nvSpPr>
          <p:cNvPr id="35" name="Rectangle 34"/>
          <p:cNvSpPr/>
          <p:nvPr/>
        </p:nvSpPr>
        <p:spPr>
          <a:xfrm>
            <a:off x="1079060" y="3075077"/>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0" name="Picture 3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669287" y="1219478"/>
            <a:ext cx="712920" cy="712920"/>
          </a:xfrm>
          <a:prstGeom prst="rect">
            <a:avLst/>
          </a:prstGeom>
          <a:effectLst>
            <a:outerShdw blurRad="50800" dist="50800" dir="5400000" algn="ctr" rotWithShape="0">
              <a:schemeClr val="bg2">
                <a:lumMod val="40000"/>
                <a:lumOff val="60000"/>
              </a:schemeClr>
            </a:outerShdw>
          </a:effectLst>
        </p:spPr>
      </p:pic>
      <p:sp>
        <p:nvSpPr>
          <p:cNvPr id="41" name="TextBox 40"/>
          <p:cNvSpPr txBox="1"/>
          <p:nvPr/>
        </p:nvSpPr>
        <p:spPr>
          <a:xfrm>
            <a:off x="4567235" y="2052012"/>
            <a:ext cx="4376105" cy="600164"/>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Move It  presents the world`s </a:t>
            </a:r>
            <a:r>
              <a:rPr lang="en-US" sz="1100" dirty="0" err="1">
                <a:solidFill>
                  <a:schemeClr val="bg1">
                    <a:lumMod val="65000"/>
                    <a:lumOff val="35000"/>
                  </a:schemeClr>
                </a:solidFill>
                <a:latin typeface="Arial" panose="020B0604020202020204" pitchFamily="34" charset="0"/>
                <a:cs typeface="Arial" panose="020B0604020202020204" pitchFamily="34" charset="0"/>
              </a:rPr>
              <a:t>firtst</a:t>
            </a:r>
            <a:r>
              <a:rPr lang="en-US" sz="1100" dirty="0">
                <a:solidFill>
                  <a:schemeClr val="bg1">
                    <a:lumMod val="65000"/>
                    <a:lumOff val="35000"/>
                  </a:schemeClr>
                </a:solidFill>
                <a:latin typeface="Arial" panose="020B0604020202020204" pitchFamily="34" charset="0"/>
                <a:cs typeface="Arial" panose="020B0604020202020204" pitchFamily="34" charset="0"/>
              </a:rPr>
              <a:t> personal trainer. 4 in 1 Fitness device – Muscle Endurance + Cardio Full body Training Effective workout in a 3x3m space.</a:t>
            </a:r>
          </a:p>
        </p:txBody>
      </p:sp>
      <p:pic>
        <p:nvPicPr>
          <p:cNvPr id="42" name="Picture 4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810983" y="1335586"/>
            <a:ext cx="605716" cy="605716"/>
          </a:xfrm>
          <a:prstGeom prst="rect">
            <a:avLst/>
          </a:prstGeom>
        </p:spPr>
      </p:pic>
      <p:pic>
        <p:nvPicPr>
          <p:cNvPr id="43" name="Picture 4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74407" y="1392120"/>
            <a:ext cx="669062" cy="453708"/>
          </a:xfrm>
          <a:prstGeom prst="rect">
            <a:avLst/>
          </a:prstGeom>
        </p:spPr>
      </p:pic>
      <p:pic>
        <p:nvPicPr>
          <p:cNvPr id="44" name="Picture 43"/>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684208" y="1398548"/>
            <a:ext cx="811287" cy="456348"/>
          </a:xfrm>
          <a:prstGeom prst="rect">
            <a:avLst/>
          </a:prstGeom>
        </p:spPr>
      </p:pic>
      <p:sp>
        <p:nvSpPr>
          <p:cNvPr id="45" name="Rectangle 44"/>
          <p:cNvSpPr/>
          <p:nvPr/>
        </p:nvSpPr>
        <p:spPr>
          <a:xfrm>
            <a:off x="5503739" y="1286987"/>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48" name="Straight Connector 47"/>
          <p:cNvCxnSpPr/>
          <p:nvPr/>
        </p:nvCxnSpPr>
        <p:spPr>
          <a:xfrm>
            <a:off x="4567235" y="1217609"/>
            <a:ext cx="0" cy="5379743"/>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cxnSpLocks/>
          </p:cNvCxnSpPr>
          <p:nvPr/>
        </p:nvCxnSpPr>
        <p:spPr>
          <a:xfrm>
            <a:off x="279068" y="2870073"/>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pic>
        <p:nvPicPr>
          <p:cNvPr id="54" name="Picture 53"/>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697847" y="3099984"/>
            <a:ext cx="605684" cy="605684"/>
          </a:xfrm>
          <a:prstGeom prst="rect">
            <a:avLst/>
          </a:prstGeom>
          <a:effectLst>
            <a:outerShdw blurRad="50800" dist="50800" dir="5400000" algn="ctr" rotWithShape="0">
              <a:schemeClr val="bg2">
                <a:lumMod val="40000"/>
                <a:lumOff val="60000"/>
              </a:schemeClr>
            </a:outerShdw>
          </a:effectLst>
        </p:spPr>
      </p:pic>
      <p:sp>
        <p:nvSpPr>
          <p:cNvPr id="55" name="TextBox 54"/>
          <p:cNvSpPr txBox="1"/>
          <p:nvPr/>
        </p:nvSpPr>
        <p:spPr>
          <a:xfrm>
            <a:off x="4572124" y="3877172"/>
            <a:ext cx="4443399" cy="769441"/>
          </a:xfrm>
          <a:prstGeom prst="rect">
            <a:avLst/>
          </a:prstGeom>
          <a:noFill/>
        </p:spPr>
        <p:txBody>
          <a:bodyPr wrap="square" rtlCol="0">
            <a:spAutoFit/>
          </a:bodyPr>
          <a:lstStyle/>
          <a:p>
            <a:r>
              <a:rPr lang="en-US" sz="1100" dirty="0">
                <a:solidFill>
                  <a:schemeClr val="bg1">
                    <a:lumMod val="65000"/>
                    <a:lumOff val="35000"/>
                  </a:schemeClr>
                </a:solidFill>
                <a:latin typeface="Arial" panose="020B0604020202020204" pitchFamily="34" charset="0"/>
                <a:cs typeface="Arial" panose="020B0604020202020204" pitchFamily="34" charset="0"/>
              </a:rPr>
              <a:t>Purely is another startup, supported by Xiaomi. It`s a new anti-pollution air mask. Featuring a three-dimensional structure, and a rechargeable and detachable air filter, the mask is lightweight and portable. </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56" name="Picture 55"/>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776139" y="3231885"/>
            <a:ext cx="619392" cy="386088"/>
          </a:xfrm>
          <a:prstGeom prst="rect">
            <a:avLst/>
          </a:prstGeom>
        </p:spPr>
      </p:pic>
      <p:pic>
        <p:nvPicPr>
          <p:cNvPr id="57" name="Picture 56"/>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6779649" y="3178980"/>
            <a:ext cx="623092" cy="483935"/>
          </a:xfrm>
          <a:prstGeom prst="rect">
            <a:avLst/>
          </a:prstGeom>
        </p:spPr>
      </p:pic>
      <p:pic>
        <p:nvPicPr>
          <p:cNvPr id="58" name="Picture 57"/>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7801513" y="3225198"/>
            <a:ext cx="665726" cy="374470"/>
          </a:xfrm>
          <a:prstGeom prst="rect">
            <a:avLst/>
          </a:prstGeom>
        </p:spPr>
      </p:pic>
      <p:sp>
        <p:nvSpPr>
          <p:cNvPr id="59" name="Rectangle 58"/>
          <p:cNvSpPr/>
          <p:nvPr/>
        </p:nvSpPr>
        <p:spPr>
          <a:xfrm>
            <a:off x="5412143" y="3075077"/>
            <a:ext cx="3506895"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61" name="Straight Connector 60"/>
          <p:cNvCxnSpPr>
            <a:cxnSpLocks/>
          </p:cNvCxnSpPr>
          <p:nvPr/>
        </p:nvCxnSpPr>
        <p:spPr>
          <a:xfrm>
            <a:off x="4806594" y="4886337"/>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xmlns="" id="{B793B0EE-7823-4D7A-8AE8-930AEB2C47E5}"/>
              </a:ext>
            </a:extLst>
          </p:cNvPr>
          <p:cNvCxnSpPr>
            <a:cxnSpLocks/>
          </p:cNvCxnSpPr>
          <p:nvPr/>
        </p:nvCxnSpPr>
        <p:spPr>
          <a:xfrm>
            <a:off x="279068" y="4886337"/>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pic>
        <p:nvPicPr>
          <p:cNvPr id="38" name="Picture 37">
            <a:extLst>
              <a:ext uri="{FF2B5EF4-FFF2-40B4-BE49-F238E27FC236}">
                <a16:creationId xmlns:a16="http://schemas.microsoft.com/office/drawing/2014/main" xmlns="" id="{36336315-B8C7-430E-A9A7-6411BA229D2C}"/>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00292" y="5050990"/>
            <a:ext cx="708198" cy="708198"/>
          </a:xfrm>
          <a:prstGeom prst="rect">
            <a:avLst/>
          </a:prstGeom>
          <a:effectLst>
            <a:outerShdw blurRad="50800" dist="50800" dir="5400000" algn="ctr" rotWithShape="0">
              <a:schemeClr val="bg2">
                <a:lumMod val="40000"/>
                <a:lumOff val="60000"/>
              </a:schemeClr>
            </a:outerShdw>
          </a:effectLst>
        </p:spPr>
      </p:pic>
      <p:sp>
        <p:nvSpPr>
          <p:cNvPr id="39" name="TextBox 38">
            <a:extLst>
              <a:ext uri="{FF2B5EF4-FFF2-40B4-BE49-F238E27FC236}">
                <a16:creationId xmlns:a16="http://schemas.microsoft.com/office/drawing/2014/main" xmlns="" id="{58DAD344-70EF-4A6C-A9CC-AC4835BCA191}"/>
              </a:ext>
            </a:extLst>
          </p:cNvPr>
          <p:cNvSpPr txBox="1"/>
          <p:nvPr/>
        </p:nvSpPr>
        <p:spPr>
          <a:xfrm>
            <a:off x="109926" y="5870581"/>
            <a:ext cx="4184798" cy="600164"/>
          </a:xfrm>
          <a:prstGeom prst="rect">
            <a:avLst/>
          </a:prstGeom>
          <a:noFill/>
        </p:spPr>
        <p:txBody>
          <a:bodyPr wrap="square" rtlCol="0">
            <a:spAutoFit/>
          </a:bodyPr>
          <a:lstStyle/>
          <a:p>
            <a:r>
              <a:rPr lang="en-US" sz="1100" dirty="0" err="1">
                <a:solidFill>
                  <a:schemeClr val="bg1">
                    <a:lumMod val="65000"/>
                    <a:lumOff val="35000"/>
                  </a:schemeClr>
                </a:solidFill>
                <a:latin typeface="Arial" panose="020B0604020202020204" pitchFamily="34" charset="0"/>
                <a:cs typeface="Arial" panose="020B0604020202020204" pitchFamily="34" charset="0"/>
              </a:rPr>
              <a:t>FreeTie</a:t>
            </a:r>
            <a:r>
              <a:rPr lang="en-US" sz="1100" dirty="0">
                <a:solidFill>
                  <a:schemeClr val="bg1">
                    <a:lumMod val="65000"/>
                    <a:lumOff val="35000"/>
                  </a:schemeClr>
                </a:solidFill>
                <a:latin typeface="Arial" panose="020B0604020202020204" pitchFamily="34" charset="0"/>
                <a:cs typeface="Arial" panose="020B0604020202020204" pitchFamily="34" charset="0"/>
              </a:rPr>
              <a:t> represents the light, suitable, smart sport shoes. </a:t>
            </a:r>
            <a:r>
              <a:rPr lang="en-US" sz="1100" dirty="0" err="1">
                <a:solidFill>
                  <a:schemeClr val="bg1">
                    <a:lumMod val="65000"/>
                    <a:lumOff val="35000"/>
                  </a:schemeClr>
                </a:solidFill>
                <a:latin typeface="Arial" panose="020B0604020202020204" pitchFamily="34" charset="0"/>
                <a:cs typeface="Arial" panose="020B0604020202020204" pitchFamily="34" charset="0"/>
              </a:rPr>
              <a:t>FreeTie</a:t>
            </a:r>
            <a:r>
              <a:rPr lang="en-US" sz="1100" dirty="0">
                <a:solidFill>
                  <a:schemeClr val="bg1">
                    <a:lumMod val="65000"/>
                    <a:lumOff val="35000"/>
                  </a:schemeClr>
                </a:solidFill>
                <a:latin typeface="Arial" panose="020B0604020202020204" pitchFamily="34" charset="0"/>
                <a:cs typeface="Arial" panose="020B0604020202020204" pitchFamily="34" charset="0"/>
              </a:rPr>
              <a:t> sneakers have a smart chip, which tracks all human activity and status of a training. </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46" name="Picture 45">
            <a:extLst>
              <a:ext uri="{FF2B5EF4-FFF2-40B4-BE49-F238E27FC236}">
                <a16:creationId xmlns:a16="http://schemas.microsoft.com/office/drawing/2014/main" xmlns="" id="{56D2AA4C-FF89-4DC5-BF03-36492FE7EA23}"/>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030190" y="5139599"/>
            <a:ext cx="557513" cy="557513"/>
          </a:xfrm>
          <a:prstGeom prst="rect">
            <a:avLst/>
          </a:prstGeom>
        </p:spPr>
      </p:pic>
      <p:pic>
        <p:nvPicPr>
          <p:cNvPr id="47" name="Picture 46">
            <a:extLst>
              <a:ext uri="{FF2B5EF4-FFF2-40B4-BE49-F238E27FC236}">
                <a16:creationId xmlns:a16="http://schemas.microsoft.com/office/drawing/2014/main" xmlns="" id="{92371E96-59F5-410E-BB20-C61920362867}"/>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3161398" y="5168245"/>
            <a:ext cx="590118" cy="464104"/>
          </a:xfrm>
          <a:prstGeom prst="rect">
            <a:avLst/>
          </a:prstGeom>
        </p:spPr>
      </p:pic>
      <p:sp>
        <p:nvSpPr>
          <p:cNvPr id="50" name="Rectangle 49">
            <a:extLst>
              <a:ext uri="{FF2B5EF4-FFF2-40B4-BE49-F238E27FC236}">
                <a16:creationId xmlns:a16="http://schemas.microsoft.com/office/drawing/2014/main" xmlns="" id="{0FE0BB7A-2C96-43D5-8680-7395A7A3B044}"/>
              </a:ext>
            </a:extLst>
          </p:cNvPr>
          <p:cNvSpPr/>
          <p:nvPr/>
        </p:nvSpPr>
        <p:spPr>
          <a:xfrm>
            <a:off x="879425" y="5076736"/>
            <a:ext cx="3415299"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1" name="Picture 50">
            <a:extLst>
              <a:ext uri="{FF2B5EF4-FFF2-40B4-BE49-F238E27FC236}">
                <a16:creationId xmlns:a16="http://schemas.microsoft.com/office/drawing/2014/main" xmlns="" id="{CBDB92FE-7989-4643-85B3-E321F7624248}"/>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966245" y="5114372"/>
            <a:ext cx="1035982" cy="582740"/>
          </a:xfrm>
          <a:prstGeom prst="rect">
            <a:avLst/>
          </a:prstGeom>
        </p:spPr>
      </p:pic>
      <p:cxnSp>
        <p:nvCxnSpPr>
          <p:cNvPr id="52" name="Straight Connector 51">
            <a:extLst>
              <a:ext uri="{FF2B5EF4-FFF2-40B4-BE49-F238E27FC236}">
                <a16:creationId xmlns:a16="http://schemas.microsoft.com/office/drawing/2014/main" xmlns="" id="{AAE61115-5B56-4EDA-A3D9-8EF30AFF17F5}"/>
              </a:ext>
            </a:extLst>
          </p:cNvPr>
          <p:cNvCxnSpPr>
            <a:cxnSpLocks/>
          </p:cNvCxnSpPr>
          <p:nvPr/>
        </p:nvCxnSpPr>
        <p:spPr>
          <a:xfrm>
            <a:off x="4828150" y="2852936"/>
            <a:ext cx="4208929" cy="0"/>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pic>
        <p:nvPicPr>
          <p:cNvPr id="62" name="Picture 61">
            <a:extLst>
              <a:ext uri="{FF2B5EF4-FFF2-40B4-BE49-F238E27FC236}">
                <a16:creationId xmlns:a16="http://schemas.microsoft.com/office/drawing/2014/main" xmlns="" id="{3CCA68F3-1620-4DF5-88FA-72441C18D394}"/>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4697847" y="5052949"/>
            <a:ext cx="605684" cy="605684"/>
          </a:xfrm>
          <a:prstGeom prst="rect">
            <a:avLst/>
          </a:prstGeom>
          <a:effectLst>
            <a:outerShdw blurRad="50800" dist="50800" dir="5400000" algn="ctr" rotWithShape="0">
              <a:schemeClr val="bg2">
                <a:lumMod val="40000"/>
                <a:lumOff val="60000"/>
              </a:schemeClr>
            </a:outerShdw>
          </a:effectLst>
        </p:spPr>
      </p:pic>
      <p:sp>
        <p:nvSpPr>
          <p:cNvPr id="63" name="TextBox 62">
            <a:extLst>
              <a:ext uri="{FF2B5EF4-FFF2-40B4-BE49-F238E27FC236}">
                <a16:creationId xmlns:a16="http://schemas.microsoft.com/office/drawing/2014/main" xmlns="" id="{CD7A36D2-9123-4F75-B614-B36AF90042D9}"/>
              </a:ext>
            </a:extLst>
          </p:cNvPr>
          <p:cNvSpPr txBox="1"/>
          <p:nvPr/>
        </p:nvSpPr>
        <p:spPr>
          <a:xfrm>
            <a:off x="4572124" y="5830137"/>
            <a:ext cx="4443399" cy="938719"/>
          </a:xfrm>
          <a:prstGeom prst="rect">
            <a:avLst/>
          </a:prstGeom>
          <a:noFill/>
        </p:spPr>
        <p:txBody>
          <a:bodyPr wrap="square" rtlCol="0">
            <a:spAutoFit/>
          </a:bodyPr>
          <a:lstStyle/>
          <a:p>
            <a:r>
              <a:rPr lang="en-US" sz="1100" dirty="0" err="1">
                <a:solidFill>
                  <a:schemeClr val="bg1">
                    <a:lumMod val="65000"/>
                    <a:lumOff val="35000"/>
                  </a:schemeClr>
                </a:solidFill>
                <a:latin typeface="Arial" panose="020B0604020202020204" pitchFamily="34" charset="0"/>
                <a:cs typeface="Arial" panose="020B0604020202020204" pitchFamily="34" charset="0"/>
              </a:rPr>
              <a:t>Turok</a:t>
            </a:r>
            <a:r>
              <a:rPr lang="en-US" sz="1100" dirty="0">
                <a:solidFill>
                  <a:schemeClr val="bg1">
                    <a:lumMod val="65000"/>
                    <a:lumOff val="35000"/>
                  </a:schemeClr>
                </a:solidFill>
                <a:latin typeface="Arial" panose="020B0604020202020204" pitchFamily="34" charset="0"/>
                <a:cs typeface="Arial" panose="020B0604020202020204" pitchFamily="34" charset="0"/>
              </a:rPr>
              <a:t> Steinhardt presents sunglasses. Its lens material used in the production of facial shields of spacesuits. </a:t>
            </a:r>
            <a:r>
              <a:rPr lang="en-US" sz="1100" dirty="0" err="1">
                <a:solidFill>
                  <a:schemeClr val="bg1">
                    <a:lumMod val="65000"/>
                    <a:lumOff val="35000"/>
                  </a:schemeClr>
                </a:solidFill>
                <a:latin typeface="Arial" panose="020B0604020202020204" pitchFamily="34" charset="0"/>
                <a:cs typeface="Arial" panose="020B0604020202020204" pitchFamily="34" charset="0"/>
              </a:rPr>
              <a:t>Turok</a:t>
            </a:r>
            <a:r>
              <a:rPr lang="en-US" sz="1100" dirty="0">
                <a:solidFill>
                  <a:schemeClr val="bg1">
                    <a:lumMod val="65000"/>
                    <a:lumOff val="35000"/>
                  </a:schemeClr>
                </a:solidFill>
                <a:latin typeface="Arial" panose="020B0604020202020204" pitchFamily="34" charset="0"/>
                <a:cs typeface="Arial" panose="020B0604020202020204" pitchFamily="34" charset="0"/>
              </a:rPr>
              <a:t> Steinhardt Sunglasses 100% protects from UV radiation and have a lightweight design (total weight glasses - 18 g). Lenses manufactured, using nylon polarizing material made in Japan. </a:t>
            </a:r>
            <a:endParaRPr lang="ru-RU" sz="1100" dirty="0">
              <a:solidFill>
                <a:schemeClr val="bg1">
                  <a:lumMod val="65000"/>
                  <a:lumOff val="35000"/>
                </a:schemeClr>
              </a:solidFill>
              <a:latin typeface="Arial" panose="020B0604020202020204" pitchFamily="34" charset="0"/>
              <a:cs typeface="Arial" panose="020B0604020202020204" pitchFamily="34" charset="0"/>
            </a:endParaRPr>
          </a:p>
        </p:txBody>
      </p:sp>
      <p:pic>
        <p:nvPicPr>
          <p:cNvPr id="64" name="Picture 63">
            <a:extLst>
              <a:ext uri="{FF2B5EF4-FFF2-40B4-BE49-F238E27FC236}">
                <a16:creationId xmlns:a16="http://schemas.microsoft.com/office/drawing/2014/main" xmlns="" id="{136F29FF-0406-4F4A-9B6A-CBE4C855E0AC}"/>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5563075" y="5168246"/>
            <a:ext cx="853623" cy="342338"/>
          </a:xfrm>
          <a:prstGeom prst="rect">
            <a:avLst/>
          </a:prstGeom>
        </p:spPr>
      </p:pic>
      <p:pic>
        <p:nvPicPr>
          <p:cNvPr id="65" name="Picture 64">
            <a:extLst>
              <a:ext uri="{FF2B5EF4-FFF2-40B4-BE49-F238E27FC236}">
                <a16:creationId xmlns:a16="http://schemas.microsoft.com/office/drawing/2014/main" xmlns="" id="{C326B23F-ECCF-4814-9001-53A533587A99}"/>
              </a:ext>
            </a:extLst>
          </p:cNvPr>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6533508" y="5168245"/>
            <a:ext cx="1001970" cy="342339"/>
          </a:xfrm>
          <a:prstGeom prst="rect">
            <a:avLst/>
          </a:prstGeom>
        </p:spPr>
      </p:pic>
      <p:pic>
        <p:nvPicPr>
          <p:cNvPr id="66" name="Picture 65">
            <a:extLst>
              <a:ext uri="{FF2B5EF4-FFF2-40B4-BE49-F238E27FC236}">
                <a16:creationId xmlns:a16="http://schemas.microsoft.com/office/drawing/2014/main" xmlns="" id="{3703B84F-CE4C-4B94-A22F-165EC4FCC6EA}"/>
              </a:ext>
            </a:extLst>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7557341" y="5168245"/>
            <a:ext cx="1001969" cy="342339"/>
          </a:xfrm>
          <a:prstGeom prst="rect">
            <a:avLst/>
          </a:prstGeom>
        </p:spPr>
      </p:pic>
      <p:sp>
        <p:nvSpPr>
          <p:cNvPr id="67" name="Rectangle 66">
            <a:extLst>
              <a:ext uri="{FF2B5EF4-FFF2-40B4-BE49-F238E27FC236}">
                <a16:creationId xmlns:a16="http://schemas.microsoft.com/office/drawing/2014/main" xmlns="" id="{E69C3EBC-4B02-4F74-A2D3-88C85DA17D35}"/>
              </a:ext>
            </a:extLst>
          </p:cNvPr>
          <p:cNvSpPr/>
          <p:nvPr/>
        </p:nvSpPr>
        <p:spPr>
          <a:xfrm>
            <a:off x="5412143" y="5028042"/>
            <a:ext cx="3506895" cy="674713"/>
          </a:xfrm>
          <a:prstGeom prst="rect">
            <a:avLst/>
          </a:prstGeom>
          <a:noFill/>
          <a:ln w="63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3" name="Picture 52">
            <a:extLst>
              <a:ext uri="{FF2B5EF4-FFF2-40B4-BE49-F238E27FC236}">
                <a16:creationId xmlns:a16="http://schemas.microsoft.com/office/drawing/2014/main" xmlns="" id="{48DE15BF-5485-431B-81C7-752AC8C12F4C}"/>
              </a:ext>
            </a:extLst>
          </p:cNvPr>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1221560" y="1406336"/>
            <a:ext cx="780667" cy="477386"/>
          </a:xfrm>
          <a:prstGeom prst="rect">
            <a:avLst/>
          </a:prstGeom>
        </p:spPr>
      </p:pic>
    </p:spTree>
    <p:extLst>
      <p:ext uri="{BB962C8B-B14F-4D97-AF65-F5344CB8AC3E}">
        <p14:creationId xmlns:p14="http://schemas.microsoft.com/office/powerpoint/2010/main" val="815623676"/>
      </p:ext>
    </p:extLst>
  </p:cSld>
  <p:clrMapOvr>
    <a:masterClrMapping/>
  </p:clrMapOvr>
  <p:transition advClick="0" advTm="10000">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 name="object 2"/>
          <p:cNvSpPr/>
          <p:nvPr/>
        </p:nvSpPr>
        <p:spPr>
          <a:xfrm>
            <a:off x="2263140" y="0"/>
            <a:ext cx="6880859" cy="1513839"/>
          </a:xfrm>
          <a:prstGeom prst="rect">
            <a:avLst/>
          </a:prstGeom>
          <a:blipFill>
            <a:blip r:embed="rId3" cstate="print"/>
            <a:stretch>
              <a:fillRect/>
            </a:stretch>
          </a:blipFill>
        </p:spPr>
        <p:txBody>
          <a:bodyPr wrap="square" lIns="0" tIns="0" rIns="0" bIns="0" rtlCol="0"/>
          <a:lstStyle/>
          <a:p>
            <a:endParaRPr/>
          </a:p>
        </p:txBody>
      </p:sp>
      <p:sp>
        <p:nvSpPr>
          <p:cNvPr id="31" name="TextBox 30"/>
          <p:cNvSpPr txBox="1"/>
          <p:nvPr/>
        </p:nvSpPr>
        <p:spPr>
          <a:xfrm>
            <a:off x="138891" y="3714752"/>
            <a:ext cx="2786050" cy="307777"/>
          </a:xfrm>
          <a:prstGeom prst="rect">
            <a:avLst/>
          </a:prstGeom>
          <a:noFill/>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en-US" sz="1400" dirty="0">
                <a:solidFill>
                  <a:schemeClr val="bg1"/>
                </a:solidFill>
                <a:latin typeface="Arial" panose="020B0604020202020204" pitchFamily="34" charset="0"/>
                <a:cs typeface="Arial" panose="020B0604020202020204" pitchFamily="34" charset="0"/>
              </a:rPr>
              <a:t>Ecosystem Department </a:t>
            </a:r>
            <a:endParaRPr lang="ru-RU" sz="1400" dirty="0">
              <a:solidFill>
                <a:schemeClr val="bg1"/>
              </a:solidFill>
              <a:latin typeface="Arial" panose="020B0604020202020204" pitchFamily="34" charset="0"/>
              <a:cs typeface="Arial" panose="020B0604020202020204" pitchFamily="34" charset="0"/>
            </a:endParaRPr>
          </a:p>
        </p:txBody>
      </p:sp>
      <p:sp>
        <p:nvSpPr>
          <p:cNvPr id="32" name="TextBox 31"/>
          <p:cNvSpPr txBox="1"/>
          <p:nvPr/>
        </p:nvSpPr>
        <p:spPr>
          <a:xfrm>
            <a:off x="6215074" y="3714752"/>
            <a:ext cx="2714644" cy="307777"/>
          </a:xfrm>
          <a:prstGeom prst="rect">
            <a:avLst/>
          </a:prstGeom>
          <a:noFill/>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1400" dirty="0">
                <a:solidFill>
                  <a:schemeClr val="bg1"/>
                </a:solidFill>
                <a:latin typeface="Arial" panose="020B0604020202020204" pitchFamily="34" charset="0"/>
                <a:cs typeface="Arial" panose="020B0604020202020204" pitchFamily="34" charset="0"/>
              </a:rPr>
              <a:t>Mi and MIUI Community </a:t>
            </a:r>
            <a:endParaRPr lang="ru-RU" sz="1400" dirty="0">
              <a:solidFill>
                <a:schemeClr val="bg1"/>
              </a:solidFill>
              <a:latin typeface="Arial" panose="020B0604020202020204" pitchFamily="34" charset="0"/>
              <a:cs typeface="Arial" panose="020B0604020202020204" pitchFamily="34" charset="0"/>
            </a:endParaRPr>
          </a:p>
        </p:txBody>
      </p:sp>
      <p:sp>
        <p:nvSpPr>
          <p:cNvPr id="37" name="TextBox 36"/>
          <p:cNvSpPr txBox="1"/>
          <p:nvPr/>
        </p:nvSpPr>
        <p:spPr>
          <a:xfrm>
            <a:off x="3347864" y="3714752"/>
            <a:ext cx="2000264" cy="307777"/>
          </a:xfrm>
          <a:prstGeom prst="rect">
            <a:avLst/>
          </a:prstGeom>
          <a:noFill/>
        </p:spPr>
        <p:style>
          <a:lnRef idx="1">
            <a:schemeClr val="accent6"/>
          </a:lnRef>
          <a:fillRef idx="3">
            <a:schemeClr val="accent6"/>
          </a:fillRef>
          <a:effectRef idx="2">
            <a:schemeClr val="accent6"/>
          </a:effectRef>
          <a:fontRef idx="minor">
            <a:schemeClr val="lt1"/>
          </a:fontRef>
        </p:style>
        <p:txBody>
          <a:bodyPr wrap="square" rtlCol="0">
            <a:spAutoFit/>
          </a:bodyPr>
          <a:lstStyle/>
          <a:p>
            <a:pPr algn="ctr"/>
            <a:r>
              <a:rPr lang="en-US" sz="1400" dirty="0">
                <a:solidFill>
                  <a:schemeClr val="bg1"/>
                </a:solidFill>
                <a:latin typeface="Arial" panose="020B0604020202020204" pitchFamily="34" charset="0"/>
                <a:cs typeface="Arial" panose="020B0604020202020204" pitchFamily="34" charset="0"/>
              </a:rPr>
              <a:t>Aftersales Support </a:t>
            </a:r>
            <a:endParaRPr lang="ru-RU" sz="1400" dirty="0">
              <a:solidFill>
                <a:schemeClr val="bg1"/>
              </a:solidFill>
              <a:latin typeface="Arial" panose="020B0604020202020204" pitchFamily="34" charset="0"/>
              <a:cs typeface="Arial" panose="020B0604020202020204" pitchFamily="34" charset="0"/>
            </a:endParaRPr>
          </a:p>
        </p:txBody>
      </p:sp>
      <p:graphicFrame>
        <p:nvGraphicFramePr>
          <p:cNvPr id="44" name="Таблица 43"/>
          <p:cNvGraphicFramePr>
            <a:graphicFrameLocks noGrp="1"/>
          </p:cNvGraphicFramePr>
          <p:nvPr>
            <p:extLst>
              <p:ext uri="{D42A27DB-BD31-4B8C-83A1-F6EECF244321}">
                <p14:modId xmlns:p14="http://schemas.microsoft.com/office/powerpoint/2010/main" val="3115081193"/>
              </p:ext>
            </p:extLst>
          </p:nvPr>
        </p:nvGraphicFramePr>
        <p:xfrm>
          <a:off x="6460262" y="4200099"/>
          <a:ext cx="1958466" cy="214314"/>
        </p:xfrm>
        <a:graphic>
          <a:graphicData uri="http://schemas.openxmlformats.org/drawingml/2006/table">
            <a:tbl>
              <a:tblPr/>
              <a:tblGrid>
                <a:gridCol w="1958466">
                  <a:extLst>
                    <a:ext uri="{9D8B030D-6E8A-4147-A177-3AD203B41FA5}">
                      <a16:colId xmlns:a16="http://schemas.microsoft.com/office/drawing/2014/main" xmlns="" val="20000"/>
                    </a:ext>
                  </a:extLst>
                </a:gridCol>
              </a:tblGrid>
              <a:tr h="214314">
                <a:tc>
                  <a:txBody>
                    <a:bodyPr/>
                    <a:lstStyle/>
                    <a:p>
                      <a:pPr algn="l" fontAlgn="b"/>
                      <a:r>
                        <a:rPr lang="en-US" sz="1200" b="0" i="0" u="none" strike="noStrike" dirty="0">
                          <a:solidFill>
                            <a:srgbClr val="000000"/>
                          </a:solidFill>
                          <a:latin typeface="Arial" panose="020B0604020202020204" pitchFamily="34" charset="0"/>
                          <a:cs typeface="Arial" panose="020B0604020202020204" pitchFamily="34" charset="0"/>
                        </a:rPr>
                        <a:t>TRADE CHANNELS</a:t>
                      </a:r>
                    </a:p>
                  </a:txBody>
                  <a:tcPr marL="0" marR="0" marT="0" marB="0" anchor="b">
                    <a:lnL>
                      <a:noFill/>
                    </a:lnL>
                    <a:lnR>
                      <a:noFill/>
                    </a:lnR>
                    <a:lnT>
                      <a:noFill/>
                    </a:lnT>
                    <a:lnB>
                      <a:noFill/>
                    </a:lnB>
                  </a:tcPr>
                </a:tc>
                <a:extLst>
                  <a:ext uri="{0D108BD9-81ED-4DB2-BD59-A6C34878D82A}">
                    <a16:rowId xmlns:a16="http://schemas.microsoft.com/office/drawing/2014/main" xmlns="" val="10000"/>
                  </a:ext>
                </a:extLst>
              </a:tr>
            </a:tbl>
          </a:graphicData>
        </a:graphic>
      </p:graphicFrame>
      <p:sp>
        <p:nvSpPr>
          <p:cNvPr id="45" name="TextBox 44"/>
          <p:cNvSpPr txBox="1"/>
          <p:nvPr/>
        </p:nvSpPr>
        <p:spPr>
          <a:xfrm>
            <a:off x="2428860" y="702795"/>
            <a:ext cx="3929090" cy="461665"/>
          </a:xfrm>
          <a:prstGeom prst="rect">
            <a:avLst/>
          </a:prstGeom>
          <a:noFill/>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n-US" sz="2400" dirty="0">
                <a:latin typeface="Arial" panose="020B0604020202020204" pitchFamily="34" charset="0"/>
                <a:cs typeface="Arial" panose="020B0604020202020204" pitchFamily="34" charset="0"/>
              </a:rPr>
              <a:t>Company Structure</a:t>
            </a:r>
            <a:endParaRPr lang="ru-RU" sz="2400" dirty="0">
              <a:latin typeface="Arial" panose="020B0604020202020204" pitchFamily="34" charset="0"/>
              <a:cs typeface="Arial" panose="020B0604020202020204" pitchFamily="34" charset="0"/>
            </a:endParaRPr>
          </a:p>
        </p:txBody>
      </p:sp>
      <p:sp>
        <p:nvSpPr>
          <p:cNvPr id="26" name="object 3"/>
          <p:cNvSpPr/>
          <p:nvPr/>
        </p:nvSpPr>
        <p:spPr>
          <a:xfrm>
            <a:off x="167005" y="116632"/>
            <a:ext cx="1308651" cy="768597"/>
          </a:xfrm>
          <a:prstGeom prst="rect">
            <a:avLst/>
          </a:prstGeom>
          <a:blipFill>
            <a:blip r:embed="rId4"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97805" y="1359085"/>
            <a:ext cx="1638313" cy="1180444"/>
          </a:xfrm>
          <a:prstGeom prst="rect">
            <a:avLst/>
          </a:prstGeom>
        </p:spPr>
      </p:pic>
      <p:sp>
        <p:nvSpPr>
          <p:cNvPr id="28" name="object 4"/>
          <p:cNvSpPr txBox="1">
            <a:spLocks/>
          </p:cNvSpPr>
          <p:nvPr/>
        </p:nvSpPr>
        <p:spPr>
          <a:xfrm>
            <a:off x="279068" y="370587"/>
            <a:ext cx="8585862" cy="215444"/>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ABOUT US</a:t>
            </a:r>
            <a:endPar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endParaRPr>
          </a:p>
        </p:txBody>
      </p:sp>
      <p:sp>
        <p:nvSpPr>
          <p:cNvPr id="29" name="object 5"/>
          <p:cNvSpPr/>
          <p:nvPr/>
        </p:nvSpPr>
        <p:spPr>
          <a:xfrm>
            <a:off x="8943340" y="408952"/>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rgbClr val="F77422"/>
          </a:solidFill>
        </p:spPr>
        <p:txBody>
          <a:bodyPr wrap="square" lIns="0" tIns="0" rIns="0" bIns="0" rtlCol="0"/>
          <a:lstStyle/>
          <a:p>
            <a:endParaRPr/>
          </a:p>
        </p:txBody>
      </p:sp>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64288" y="2677335"/>
            <a:ext cx="889785" cy="889785"/>
          </a:xfrm>
          <a:prstGeom prst="rect">
            <a:avLst/>
          </a:prstGeom>
        </p:spPr>
      </p:pic>
      <p:pic>
        <p:nvPicPr>
          <p:cNvPr id="16" name="Picture 1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82192" y="2636912"/>
            <a:ext cx="1077840" cy="1077840"/>
          </a:xfrm>
          <a:prstGeom prst="rect">
            <a:avLst/>
          </a:prstGeom>
        </p:spPr>
      </p:pic>
      <p:cxnSp>
        <p:nvCxnSpPr>
          <p:cNvPr id="19" name="Straight Connector 18"/>
          <p:cNvCxnSpPr/>
          <p:nvPr/>
        </p:nvCxnSpPr>
        <p:spPr>
          <a:xfrm>
            <a:off x="5348128" y="2060848"/>
            <a:ext cx="22242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572396" y="2060848"/>
            <a:ext cx="0" cy="478681"/>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a:cxnSpLocks/>
          </p:cNvCxnSpPr>
          <p:nvPr/>
        </p:nvCxnSpPr>
        <p:spPr>
          <a:xfrm>
            <a:off x="4316962" y="2499106"/>
            <a:ext cx="1" cy="137806"/>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a:cxnSpLocks/>
          </p:cNvCxnSpPr>
          <p:nvPr/>
        </p:nvCxnSpPr>
        <p:spPr>
          <a:xfrm flipH="1">
            <a:off x="1187624" y="2060848"/>
            <a:ext cx="216024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a:cxnSpLocks/>
          </p:cNvCxnSpPr>
          <p:nvPr/>
        </p:nvCxnSpPr>
        <p:spPr>
          <a:xfrm>
            <a:off x="1187624" y="2063953"/>
            <a:ext cx="0" cy="504056"/>
          </a:xfrm>
          <a:prstGeom prst="line">
            <a:avLst/>
          </a:prstGeom>
        </p:spPr>
        <p:style>
          <a:lnRef idx="1">
            <a:schemeClr val="accent1"/>
          </a:lnRef>
          <a:fillRef idx="0">
            <a:schemeClr val="accent1"/>
          </a:fillRef>
          <a:effectRef idx="0">
            <a:schemeClr val="accent1"/>
          </a:effectRef>
          <a:fontRef idx="minor">
            <a:schemeClr val="tx1"/>
          </a:fontRef>
        </p:style>
      </p:cxnSp>
      <p:pic>
        <p:nvPicPr>
          <p:cNvPr id="50" name="Picture 4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3111" y="2626455"/>
            <a:ext cx="946561" cy="946561"/>
          </a:xfrm>
          <a:prstGeom prst="rect">
            <a:avLst/>
          </a:prstGeom>
        </p:spPr>
      </p:pic>
      <p:graphicFrame>
        <p:nvGraphicFramePr>
          <p:cNvPr id="7" name="Chart 6">
            <a:extLst>
              <a:ext uri="{FF2B5EF4-FFF2-40B4-BE49-F238E27FC236}">
                <a16:creationId xmlns:a16="http://schemas.microsoft.com/office/drawing/2014/main" xmlns="" id="{FCDFD1FE-E896-4911-9DD6-621D2E9EFBE5}"/>
              </a:ext>
            </a:extLst>
          </p:cNvPr>
          <p:cNvGraphicFramePr/>
          <p:nvPr>
            <p:extLst>
              <p:ext uri="{D42A27DB-BD31-4B8C-83A1-F6EECF244321}">
                <p14:modId xmlns:p14="http://schemas.microsoft.com/office/powerpoint/2010/main" val="4276610540"/>
              </p:ext>
            </p:extLst>
          </p:nvPr>
        </p:nvGraphicFramePr>
        <p:xfrm>
          <a:off x="398281" y="4117513"/>
          <a:ext cx="3918681" cy="26124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Chart 29">
            <a:extLst>
              <a:ext uri="{FF2B5EF4-FFF2-40B4-BE49-F238E27FC236}">
                <a16:creationId xmlns:a16="http://schemas.microsoft.com/office/drawing/2014/main" xmlns="" id="{68B9EFA4-E95D-49D0-9C3A-9B10DE398E2D}"/>
              </a:ext>
            </a:extLst>
          </p:cNvPr>
          <p:cNvGraphicFramePr>
            <a:graphicFrameLocks/>
          </p:cNvGraphicFramePr>
          <p:nvPr>
            <p:extLst>
              <p:ext uri="{D42A27DB-BD31-4B8C-83A1-F6EECF244321}">
                <p14:modId xmlns:p14="http://schemas.microsoft.com/office/powerpoint/2010/main" val="1257165448"/>
              </p:ext>
            </p:extLst>
          </p:nvPr>
        </p:nvGraphicFramePr>
        <p:xfrm>
          <a:off x="4788024" y="4290445"/>
          <a:ext cx="3999942" cy="2466569"/>
        </p:xfrm>
        <a:graphic>
          <a:graphicData uri="http://schemas.openxmlformats.org/drawingml/2006/chart">
            <c:chart xmlns:c="http://schemas.openxmlformats.org/drawingml/2006/chart" xmlns:r="http://schemas.openxmlformats.org/officeDocument/2006/relationships" r:id="rId10"/>
          </a:graphicData>
        </a:graphic>
      </p:graphicFrame>
    </p:spTree>
  </p:cSld>
  <p:clrMapOvr>
    <a:masterClrMapping/>
  </p:clrMapOvr>
  <p:transition advClick="0" advTm="10000">
    <p:fade/>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 name="object 2"/>
          <p:cNvSpPr/>
          <p:nvPr/>
        </p:nvSpPr>
        <p:spPr>
          <a:xfrm>
            <a:off x="2263140" y="0"/>
            <a:ext cx="6880859" cy="1513839"/>
          </a:xfrm>
          <a:prstGeom prst="rect">
            <a:avLst/>
          </a:prstGeom>
          <a:blipFill>
            <a:blip r:embed="rId2" cstate="print"/>
            <a:stretch>
              <a:fillRect/>
            </a:stretch>
          </a:blipFill>
        </p:spPr>
        <p:txBody>
          <a:bodyPr wrap="square" lIns="0" tIns="0" rIns="0" bIns="0" rtlCol="0"/>
          <a:lstStyle/>
          <a:p>
            <a:endParaRPr/>
          </a:p>
        </p:txBody>
      </p:sp>
      <p:sp>
        <p:nvSpPr>
          <p:cNvPr id="3" name="TextBox 2"/>
          <p:cNvSpPr txBox="1"/>
          <p:nvPr/>
        </p:nvSpPr>
        <p:spPr>
          <a:xfrm>
            <a:off x="642910" y="1285860"/>
            <a:ext cx="7929618" cy="738664"/>
          </a:xfrm>
          <a:prstGeom prst="rect">
            <a:avLst/>
          </a:prstGeom>
          <a:noFill/>
        </p:spPr>
        <p:txBody>
          <a:bodyPr wrap="square" rtlCol="0">
            <a:spAutoFit/>
          </a:bodyPr>
          <a:lstStyle/>
          <a:p>
            <a:pPr algn="ctr"/>
            <a:r>
              <a:rPr lang="en-US" sz="1400" dirty="0">
                <a:solidFill>
                  <a:schemeClr val="tx2">
                    <a:lumMod val="50000"/>
                  </a:schemeClr>
                </a:solidFill>
                <a:latin typeface="Arial" panose="020B0604020202020204" pitchFamily="34" charset="0"/>
                <a:cs typeface="Arial" panose="020B0604020202020204" pitchFamily="34" charset="0"/>
              </a:rPr>
              <a:t>Q1 2014 we started to develop our offline sales points for ecosystem products. </a:t>
            </a:r>
          </a:p>
          <a:p>
            <a:pPr algn="ctr"/>
            <a:r>
              <a:rPr lang="en-US" sz="1400" dirty="0">
                <a:solidFill>
                  <a:schemeClr val="tx2">
                    <a:lumMod val="50000"/>
                  </a:schemeClr>
                </a:solidFill>
                <a:latin typeface="Arial" panose="020B0604020202020204" pitchFamily="34" charset="0"/>
                <a:cs typeface="Arial" panose="020B0604020202020204" pitchFamily="34" charset="0"/>
              </a:rPr>
              <a:t>In Q2 2017 we have 15 own shops. In 2017 we plan to open</a:t>
            </a:r>
          </a:p>
          <a:p>
            <a:pPr algn="ctr"/>
            <a:r>
              <a:rPr lang="en-US" sz="1400" dirty="0">
                <a:solidFill>
                  <a:schemeClr val="tx2">
                    <a:lumMod val="50000"/>
                  </a:schemeClr>
                </a:solidFill>
                <a:latin typeface="Arial" panose="020B0604020202020204" pitchFamily="34" charset="0"/>
                <a:cs typeface="Arial" panose="020B0604020202020204" pitchFamily="34" charset="0"/>
              </a:rPr>
              <a:t>more 30 points of sales.</a:t>
            </a:r>
          </a:p>
        </p:txBody>
      </p:sp>
      <p:sp>
        <p:nvSpPr>
          <p:cNvPr id="4" name="TextBox 3"/>
          <p:cNvSpPr txBox="1"/>
          <p:nvPr/>
        </p:nvSpPr>
        <p:spPr>
          <a:xfrm>
            <a:off x="6357950" y="2214554"/>
            <a:ext cx="2500330" cy="3600986"/>
          </a:xfrm>
          <a:prstGeom prst="rect">
            <a:avLst/>
          </a:prstGeom>
          <a:ln w="9525"/>
        </p:spPr>
        <p:style>
          <a:lnRef idx="2">
            <a:schemeClr val="dk1"/>
          </a:lnRef>
          <a:fillRef idx="1">
            <a:schemeClr val="lt1"/>
          </a:fillRef>
          <a:effectRef idx="0">
            <a:schemeClr val="dk1"/>
          </a:effectRef>
          <a:fontRef idx="minor">
            <a:schemeClr val="dk1"/>
          </a:fontRef>
        </p:style>
        <p:txBody>
          <a:bodyPr wrap="square" rtlCol="0">
            <a:spAutoFit/>
          </a:bodyPr>
          <a:lstStyle/>
          <a:p>
            <a:pPr lvl="0"/>
            <a:r>
              <a:rPr lang="en-US" sz="1200" dirty="0">
                <a:solidFill>
                  <a:schemeClr val="bg1"/>
                </a:solidFill>
                <a:latin typeface="Arial" panose="020B0604020202020204" pitchFamily="34" charset="0"/>
                <a:cs typeface="Arial" panose="020B0604020202020204" pitchFamily="34" charset="0"/>
              </a:rPr>
              <a:t>“Ocean Plaza”, Kiev  </a:t>
            </a:r>
            <a:endParaRPr lang="ru-RU" sz="1200" dirty="0">
              <a:solidFill>
                <a:schemeClr val="bg1"/>
              </a:solidFill>
              <a:latin typeface="Arial" panose="020B0604020202020204" pitchFamily="34" charset="0"/>
              <a:cs typeface="Arial" panose="020B0604020202020204" pitchFamily="34" charset="0"/>
            </a:endParaRPr>
          </a:p>
          <a:p>
            <a:pPr lvl="0"/>
            <a:r>
              <a:rPr lang="en-US" sz="1200" dirty="0">
                <a:solidFill>
                  <a:schemeClr val="bg1"/>
                </a:solidFill>
                <a:latin typeface="Arial" panose="020B0604020202020204" pitchFamily="34" charset="0"/>
                <a:cs typeface="Arial" panose="020B0604020202020204" pitchFamily="34" charset="0"/>
              </a:rPr>
              <a:t>“</a:t>
            </a:r>
            <a:r>
              <a:rPr lang="en-US" sz="1200" dirty="0" err="1">
                <a:solidFill>
                  <a:schemeClr val="bg1"/>
                </a:solidFill>
                <a:latin typeface="Arial" panose="020B0604020202020204" pitchFamily="34" charset="0"/>
                <a:cs typeface="Arial" panose="020B0604020202020204" pitchFamily="34" charset="0"/>
              </a:rPr>
              <a:t>Metrograd</a:t>
            </a:r>
            <a:r>
              <a:rPr lang="en-US" sz="1200" dirty="0">
                <a:solidFill>
                  <a:schemeClr val="bg1"/>
                </a:solidFill>
                <a:latin typeface="Arial" panose="020B0604020202020204" pitchFamily="34" charset="0"/>
                <a:cs typeface="Arial" panose="020B0604020202020204" pitchFamily="34" charset="0"/>
              </a:rPr>
              <a:t>”, Kiev </a:t>
            </a:r>
            <a:endParaRPr lang="ru-RU" sz="1200" dirty="0">
              <a:solidFill>
                <a:schemeClr val="bg1"/>
              </a:solidFill>
              <a:latin typeface="Arial" panose="020B0604020202020204" pitchFamily="34" charset="0"/>
              <a:cs typeface="Arial" panose="020B0604020202020204" pitchFamily="34" charset="0"/>
            </a:endParaRPr>
          </a:p>
          <a:p>
            <a:pPr lvl="0"/>
            <a:r>
              <a:rPr lang="en-US" sz="1200" dirty="0">
                <a:solidFill>
                  <a:schemeClr val="bg1"/>
                </a:solidFill>
                <a:latin typeface="Arial" panose="020B0604020202020204" pitchFamily="34" charset="0"/>
                <a:cs typeface="Arial" panose="020B0604020202020204" pitchFamily="34" charset="0"/>
              </a:rPr>
              <a:t>“</a:t>
            </a:r>
            <a:r>
              <a:rPr lang="en-US" sz="1200" dirty="0" err="1">
                <a:solidFill>
                  <a:schemeClr val="bg1"/>
                </a:solidFill>
                <a:latin typeface="Arial" panose="020B0604020202020204" pitchFamily="34" charset="0"/>
                <a:cs typeface="Arial" panose="020B0604020202020204" pitchFamily="34" charset="0"/>
              </a:rPr>
              <a:t>NewWay</a:t>
            </a:r>
            <a:r>
              <a:rPr lang="en-US" sz="1200" dirty="0">
                <a:solidFill>
                  <a:schemeClr val="bg1"/>
                </a:solidFill>
                <a:latin typeface="Arial" panose="020B0604020202020204" pitchFamily="34" charset="0"/>
                <a:cs typeface="Arial" panose="020B0604020202020204" pitchFamily="34" charset="0"/>
              </a:rPr>
              <a:t>”, Kiev</a:t>
            </a:r>
            <a:r>
              <a:rPr lang="ru-RU" sz="1200" dirty="0">
                <a:solidFill>
                  <a:schemeClr val="bg1"/>
                </a:solidFill>
                <a:latin typeface="Arial" panose="020B0604020202020204" pitchFamily="34" charset="0"/>
                <a:cs typeface="Arial" panose="020B0604020202020204" pitchFamily="34" charset="0"/>
              </a:rPr>
              <a:t>                        </a:t>
            </a:r>
          </a:p>
          <a:p>
            <a:pPr lvl="0"/>
            <a:r>
              <a:rPr lang="en-US" sz="1200" dirty="0">
                <a:solidFill>
                  <a:schemeClr val="bg1"/>
                </a:solidFill>
                <a:latin typeface="Arial" panose="020B0604020202020204" pitchFamily="34" charset="0"/>
                <a:cs typeface="Arial" panose="020B0604020202020204" pitchFamily="34" charset="0"/>
              </a:rPr>
              <a:t>“Rayon”, Kiev                             </a:t>
            </a:r>
            <a:endParaRPr lang="ru-RU" sz="1200" dirty="0">
              <a:solidFill>
                <a:schemeClr val="bg1"/>
              </a:solidFill>
              <a:latin typeface="Arial" panose="020B0604020202020204" pitchFamily="34" charset="0"/>
              <a:cs typeface="Arial" panose="020B0604020202020204" pitchFamily="34" charset="0"/>
            </a:endParaRPr>
          </a:p>
          <a:p>
            <a:pPr lvl="0"/>
            <a:r>
              <a:rPr lang="en-US" sz="1200" dirty="0">
                <a:solidFill>
                  <a:schemeClr val="bg1"/>
                </a:solidFill>
                <a:latin typeface="Arial" panose="020B0604020202020204" pitchFamily="34" charset="0"/>
                <a:cs typeface="Arial" panose="020B0604020202020204" pitchFamily="34" charset="0"/>
              </a:rPr>
              <a:t>“</a:t>
            </a:r>
            <a:r>
              <a:rPr lang="en-US" sz="1200" dirty="0" err="1">
                <a:solidFill>
                  <a:schemeClr val="bg1"/>
                </a:solidFill>
                <a:latin typeface="Arial" panose="020B0604020202020204" pitchFamily="34" charset="0"/>
                <a:cs typeface="Arial" panose="020B0604020202020204" pitchFamily="34" charset="0"/>
              </a:rPr>
              <a:t>Lavina</a:t>
            </a:r>
            <a:r>
              <a:rPr lang="en-US" sz="1200" dirty="0">
                <a:solidFill>
                  <a:schemeClr val="bg1"/>
                </a:solidFill>
                <a:latin typeface="Arial" panose="020B0604020202020204" pitchFamily="34" charset="0"/>
                <a:cs typeface="Arial" panose="020B0604020202020204" pitchFamily="34" charset="0"/>
              </a:rPr>
              <a:t> Mall”, Kiev </a:t>
            </a:r>
            <a:endParaRPr lang="ru-RU" sz="1200" dirty="0">
              <a:solidFill>
                <a:schemeClr val="bg1"/>
              </a:solidFill>
              <a:latin typeface="Arial" panose="020B0604020202020204" pitchFamily="34" charset="0"/>
              <a:cs typeface="Arial" panose="020B0604020202020204" pitchFamily="34" charset="0"/>
            </a:endParaRPr>
          </a:p>
          <a:p>
            <a:pPr lvl="0"/>
            <a:r>
              <a:rPr lang="en-US" sz="1200" dirty="0">
                <a:solidFill>
                  <a:schemeClr val="bg1"/>
                </a:solidFill>
                <a:latin typeface="Arial" panose="020B0604020202020204" pitchFamily="34" charset="0"/>
                <a:cs typeface="Arial" panose="020B0604020202020204" pitchFamily="34" charset="0"/>
              </a:rPr>
              <a:t>“Dream Town”, Kiev                   </a:t>
            </a:r>
            <a:endParaRPr lang="ru-RU" sz="1200" dirty="0">
              <a:solidFill>
                <a:schemeClr val="bg1"/>
              </a:solidFill>
              <a:latin typeface="Arial" panose="020B0604020202020204" pitchFamily="34" charset="0"/>
              <a:cs typeface="Arial" panose="020B0604020202020204" pitchFamily="34" charset="0"/>
            </a:endParaRPr>
          </a:p>
          <a:p>
            <a:pPr lvl="0"/>
            <a:r>
              <a:rPr lang="en-US" sz="1200" dirty="0">
                <a:solidFill>
                  <a:schemeClr val="bg1"/>
                </a:solidFill>
                <a:latin typeface="Arial" panose="020B0604020202020204" pitchFamily="34" charset="0"/>
                <a:cs typeface="Arial" panose="020B0604020202020204" pitchFamily="34" charset="0"/>
              </a:rPr>
              <a:t>“</a:t>
            </a:r>
            <a:r>
              <a:rPr lang="en-US" sz="1200" dirty="0" err="1">
                <a:solidFill>
                  <a:schemeClr val="bg1"/>
                </a:solidFill>
                <a:latin typeface="Arial" panose="020B0604020202020204" pitchFamily="34" charset="0"/>
                <a:cs typeface="Arial" panose="020B0604020202020204" pitchFamily="34" charset="0"/>
              </a:rPr>
              <a:t>Doma</a:t>
            </a:r>
            <a:r>
              <a:rPr lang="en-US" sz="1200" dirty="0">
                <a:solidFill>
                  <a:schemeClr val="bg1"/>
                </a:solidFill>
                <a:latin typeface="Arial" panose="020B0604020202020204" pitchFamily="34" charset="0"/>
                <a:cs typeface="Arial" panose="020B0604020202020204" pitchFamily="34" charset="0"/>
              </a:rPr>
              <a:t> Center”, Kiev</a:t>
            </a:r>
            <a:endParaRPr lang="ru-RU" sz="1200" dirty="0">
              <a:solidFill>
                <a:schemeClr val="bg1"/>
              </a:solidFill>
              <a:latin typeface="Arial" panose="020B0604020202020204" pitchFamily="34" charset="0"/>
              <a:cs typeface="Arial" panose="020B0604020202020204" pitchFamily="34" charset="0"/>
            </a:endParaRPr>
          </a:p>
          <a:p>
            <a:pPr lvl="0"/>
            <a:r>
              <a:rPr lang="en-US" sz="1200" dirty="0">
                <a:solidFill>
                  <a:schemeClr val="bg1"/>
                </a:solidFill>
                <a:latin typeface="Arial" panose="020B0604020202020204" pitchFamily="34" charset="0"/>
                <a:cs typeface="Arial" panose="020B0604020202020204" pitchFamily="34" charset="0"/>
              </a:rPr>
              <a:t>“</a:t>
            </a:r>
            <a:r>
              <a:rPr lang="en-US" sz="1200" dirty="0" err="1">
                <a:solidFill>
                  <a:schemeClr val="bg1"/>
                </a:solidFill>
                <a:latin typeface="Arial" panose="020B0604020202020204" pitchFamily="34" charset="0"/>
                <a:cs typeface="Arial" panose="020B0604020202020204" pitchFamily="34" charset="0"/>
              </a:rPr>
              <a:t>Darynok</a:t>
            </a:r>
            <a:r>
              <a:rPr lang="en-US" sz="1200" dirty="0">
                <a:solidFill>
                  <a:schemeClr val="bg1"/>
                </a:solidFill>
                <a:latin typeface="Arial" panose="020B0604020202020204" pitchFamily="34" charset="0"/>
                <a:cs typeface="Arial" panose="020B0604020202020204" pitchFamily="34" charset="0"/>
              </a:rPr>
              <a:t>”, Kiev</a:t>
            </a:r>
            <a:endParaRPr lang="ru-RU" sz="1200" dirty="0">
              <a:solidFill>
                <a:schemeClr val="bg1"/>
              </a:solidFill>
              <a:latin typeface="Arial" panose="020B0604020202020204" pitchFamily="34" charset="0"/>
              <a:cs typeface="Arial" panose="020B0604020202020204" pitchFamily="34" charset="0"/>
            </a:endParaRPr>
          </a:p>
          <a:p>
            <a:pPr lvl="0"/>
            <a:r>
              <a:rPr lang="en-US" sz="1200" dirty="0">
                <a:solidFill>
                  <a:schemeClr val="bg1"/>
                </a:solidFill>
                <a:latin typeface="Arial" panose="020B0604020202020204" pitchFamily="34" charset="0"/>
                <a:cs typeface="Arial" panose="020B0604020202020204" pitchFamily="34" charset="0"/>
              </a:rPr>
              <a:t>“</a:t>
            </a:r>
            <a:r>
              <a:rPr lang="en-US" sz="1200" dirty="0" err="1">
                <a:solidFill>
                  <a:schemeClr val="bg1"/>
                </a:solidFill>
                <a:latin typeface="Arial" panose="020B0604020202020204" pitchFamily="34" charset="0"/>
                <a:cs typeface="Arial" panose="020B0604020202020204" pitchFamily="34" charset="0"/>
              </a:rPr>
              <a:t>GorodOK</a:t>
            </a:r>
            <a:r>
              <a:rPr lang="en-US" sz="1200" dirty="0">
                <a:solidFill>
                  <a:schemeClr val="bg1"/>
                </a:solidFill>
                <a:latin typeface="Arial" panose="020B0604020202020204" pitchFamily="34" charset="0"/>
                <a:cs typeface="Arial" panose="020B0604020202020204" pitchFamily="34" charset="0"/>
              </a:rPr>
              <a:t>”, Kiev </a:t>
            </a:r>
            <a:endParaRPr lang="ru-RU" sz="1200" dirty="0">
              <a:solidFill>
                <a:schemeClr val="bg1"/>
              </a:solidFill>
              <a:latin typeface="Arial" panose="020B0604020202020204" pitchFamily="34" charset="0"/>
              <a:cs typeface="Arial" panose="020B0604020202020204" pitchFamily="34" charset="0"/>
            </a:endParaRPr>
          </a:p>
          <a:p>
            <a:pPr lvl="0"/>
            <a:r>
              <a:rPr lang="en-US" sz="1200" dirty="0">
                <a:solidFill>
                  <a:schemeClr val="bg1"/>
                </a:solidFill>
                <a:latin typeface="Arial" panose="020B0604020202020204" pitchFamily="34" charset="0"/>
                <a:cs typeface="Arial" panose="020B0604020202020204" pitchFamily="34" charset="0"/>
              </a:rPr>
              <a:t>“</a:t>
            </a:r>
            <a:r>
              <a:rPr lang="en-US" sz="1200" dirty="0" err="1">
                <a:solidFill>
                  <a:schemeClr val="bg1"/>
                </a:solidFill>
                <a:latin typeface="Arial" panose="020B0604020202020204" pitchFamily="34" charset="0"/>
                <a:cs typeface="Arial" panose="020B0604020202020204" pitchFamily="34" charset="0"/>
              </a:rPr>
              <a:t>SmartPlaza</a:t>
            </a:r>
            <a:r>
              <a:rPr lang="en-US" sz="1200" dirty="0">
                <a:solidFill>
                  <a:schemeClr val="bg1"/>
                </a:solidFill>
                <a:latin typeface="Arial" panose="020B0604020202020204" pitchFamily="34" charset="0"/>
                <a:cs typeface="Arial" panose="020B0604020202020204" pitchFamily="34" charset="0"/>
              </a:rPr>
              <a:t>”, Kiev (Q4, 2017</a:t>
            </a:r>
            <a:r>
              <a:rPr lang="ru-RU" sz="1200" dirty="0">
                <a:solidFill>
                  <a:schemeClr val="bg1"/>
                </a:solidFill>
                <a:latin typeface="Arial" panose="020B0604020202020204" pitchFamily="34" charset="0"/>
                <a:cs typeface="Arial" panose="020B0604020202020204" pitchFamily="34" charset="0"/>
              </a:rPr>
              <a:t>) </a:t>
            </a:r>
          </a:p>
          <a:p>
            <a:pPr lvl="0"/>
            <a:r>
              <a:rPr lang="en-US" sz="1200" dirty="0">
                <a:solidFill>
                  <a:schemeClr val="bg1"/>
                </a:solidFill>
                <a:latin typeface="Arial" panose="020B0604020202020204" pitchFamily="34" charset="0"/>
                <a:cs typeface="Arial" panose="020B0604020202020204" pitchFamily="34" charset="0"/>
              </a:rPr>
              <a:t>“Opera”, </a:t>
            </a:r>
            <a:r>
              <a:rPr lang="en-US" sz="1200" dirty="0" err="1">
                <a:solidFill>
                  <a:schemeClr val="bg1"/>
                </a:solidFill>
                <a:latin typeface="Arial" panose="020B0604020202020204" pitchFamily="34" charset="0"/>
                <a:cs typeface="Arial" panose="020B0604020202020204" pitchFamily="34" charset="0"/>
              </a:rPr>
              <a:t>Lviv</a:t>
            </a:r>
            <a:endParaRPr lang="en-US" sz="1200" dirty="0">
              <a:solidFill>
                <a:schemeClr val="bg1"/>
              </a:solidFill>
              <a:latin typeface="Arial" panose="020B0604020202020204" pitchFamily="34" charset="0"/>
              <a:cs typeface="Arial" panose="020B0604020202020204" pitchFamily="34" charset="0"/>
            </a:endParaRPr>
          </a:p>
          <a:p>
            <a:pPr lvl="0"/>
            <a:r>
              <a:rPr lang="en-US" sz="1200" dirty="0">
                <a:solidFill>
                  <a:schemeClr val="bg1"/>
                </a:solidFill>
                <a:latin typeface="Arial" panose="020B0604020202020204" pitchFamily="34" charset="0"/>
                <a:cs typeface="Arial" panose="020B0604020202020204" pitchFamily="34" charset="0"/>
              </a:rPr>
              <a:t>“Victoria Gardens”, </a:t>
            </a:r>
            <a:r>
              <a:rPr lang="en-US" sz="1200" dirty="0" err="1">
                <a:solidFill>
                  <a:schemeClr val="bg1"/>
                </a:solidFill>
                <a:latin typeface="Arial" panose="020B0604020202020204" pitchFamily="34" charset="0"/>
                <a:cs typeface="Arial" panose="020B0604020202020204" pitchFamily="34" charset="0"/>
              </a:rPr>
              <a:t>Lviv</a:t>
            </a:r>
            <a:endParaRPr lang="ru-RU" sz="1200" dirty="0">
              <a:solidFill>
                <a:schemeClr val="bg1"/>
              </a:solidFill>
              <a:latin typeface="Arial" panose="020B0604020202020204" pitchFamily="34" charset="0"/>
              <a:cs typeface="Arial" panose="020B0604020202020204" pitchFamily="34" charset="0"/>
            </a:endParaRPr>
          </a:p>
          <a:p>
            <a:pPr lvl="0"/>
            <a:r>
              <a:rPr lang="en-US" sz="1200" dirty="0">
                <a:solidFill>
                  <a:schemeClr val="bg1"/>
                </a:solidFill>
                <a:latin typeface="Arial" panose="020B0604020202020204" pitchFamily="34" charset="0"/>
                <a:cs typeface="Arial" panose="020B0604020202020204" pitchFamily="34" charset="0"/>
              </a:rPr>
              <a:t>“Most city”, Dnepr</a:t>
            </a:r>
            <a:endParaRPr lang="ru-RU" sz="1200" dirty="0">
              <a:solidFill>
                <a:schemeClr val="bg1"/>
              </a:solidFill>
              <a:latin typeface="Arial" panose="020B0604020202020204" pitchFamily="34" charset="0"/>
              <a:cs typeface="Arial" panose="020B0604020202020204" pitchFamily="34" charset="0"/>
            </a:endParaRPr>
          </a:p>
          <a:p>
            <a:pPr lvl="0"/>
            <a:r>
              <a:rPr lang="en-US" sz="1200" dirty="0">
                <a:solidFill>
                  <a:schemeClr val="bg1"/>
                </a:solidFill>
                <a:latin typeface="Arial" panose="020B0604020202020204" pitchFamily="34" charset="0"/>
                <a:cs typeface="Arial" panose="020B0604020202020204" pitchFamily="34" charset="0"/>
              </a:rPr>
              <a:t>“</a:t>
            </a:r>
            <a:r>
              <a:rPr lang="en-US" sz="1200" dirty="0" err="1">
                <a:solidFill>
                  <a:schemeClr val="bg1"/>
                </a:solidFill>
                <a:latin typeface="Arial" panose="020B0604020202020204" pitchFamily="34" charset="0"/>
                <a:cs typeface="Arial" panose="020B0604020202020204" pitchFamily="34" charset="0"/>
              </a:rPr>
              <a:t>Podoliany</a:t>
            </a:r>
            <a:r>
              <a:rPr lang="en-US" sz="1200" dirty="0">
                <a:solidFill>
                  <a:schemeClr val="bg1"/>
                </a:solidFill>
                <a:latin typeface="Arial" panose="020B0604020202020204" pitchFamily="34" charset="0"/>
                <a:cs typeface="Arial" panose="020B0604020202020204" pitchFamily="34" charset="0"/>
              </a:rPr>
              <a:t>”, </a:t>
            </a:r>
            <a:r>
              <a:rPr lang="en-US" sz="1200" dirty="0" err="1">
                <a:solidFill>
                  <a:schemeClr val="bg1"/>
                </a:solidFill>
                <a:latin typeface="Arial" panose="020B0604020202020204" pitchFamily="34" charset="0"/>
                <a:cs typeface="Arial" panose="020B0604020202020204" pitchFamily="34" charset="0"/>
              </a:rPr>
              <a:t>Ternopil</a:t>
            </a:r>
            <a:endParaRPr lang="ru-RU" sz="1200" dirty="0">
              <a:solidFill>
                <a:schemeClr val="bg1"/>
              </a:solidFill>
              <a:latin typeface="Arial" panose="020B0604020202020204" pitchFamily="34" charset="0"/>
              <a:cs typeface="Arial" panose="020B0604020202020204" pitchFamily="34" charset="0"/>
            </a:endParaRPr>
          </a:p>
          <a:p>
            <a:pPr lvl="0"/>
            <a:r>
              <a:rPr lang="en-US" sz="1200" dirty="0">
                <a:solidFill>
                  <a:schemeClr val="bg1"/>
                </a:solidFill>
                <a:latin typeface="Arial" panose="020B0604020202020204" pitchFamily="34" charset="0"/>
                <a:cs typeface="Arial" panose="020B0604020202020204" pitchFamily="34" charset="0"/>
              </a:rPr>
              <a:t>“France”, </a:t>
            </a:r>
            <a:r>
              <a:rPr lang="en-US" sz="1200" dirty="0" err="1">
                <a:solidFill>
                  <a:schemeClr val="bg1"/>
                </a:solidFill>
                <a:latin typeface="Arial" panose="020B0604020202020204" pitchFamily="34" charset="0"/>
                <a:cs typeface="Arial" panose="020B0604020202020204" pitchFamily="34" charset="0"/>
              </a:rPr>
              <a:t>Kharkiv</a:t>
            </a:r>
            <a:endParaRPr lang="ru-RU" sz="1200" dirty="0">
              <a:solidFill>
                <a:schemeClr val="bg1"/>
              </a:solidFill>
              <a:latin typeface="Arial" panose="020B0604020202020204" pitchFamily="34" charset="0"/>
              <a:cs typeface="Arial" panose="020B0604020202020204" pitchFamily="34" charset="0"/>
            </a:endParaRPr>
          </a:p>
          <a:p>
            <a:pPr lvl="0"/>
            <a:r>
              <a:rPr lang="ru-RU" sz="1200" dirty="0">
                <a:solidFill>
                  <a:schemeClr val="bg1"/>
                </a:solidFill>
                <a:latin typeface="Arial" panose="020B0604020202020204" pitchFamily="34" charset="0"/>
                <a:cs typeface="Arial" panose="020B0604020202020204" pitchFamily="34" charset="0"/>
              </a:rPr>
              <a:t> </a:t>
            </a:r>
            <a:r>
              <a:rPr lang="en-US" sz="1200" dirty="0" err="1">
                <a:solidFill>
                  <a:schemeClr val="bg1"/>
                </a:solidFill>
                <a:latin typeface="Arial" panose="020B0604020202020204" pitchFamily="34" charset="0"/>
                <a:cs typeface="Arial" panose="020B0604020202020204" pitchFamily="34" charset="0"/>
              </a:rPr>
              <a:t>Kryvyi</a:t>
            </a:r>
            <a:r>
              <a:rPr lang="en-US" sz="1200" dirty="0">
                <a:solidFill>
                  <a:schemeClr val="bg1"/>
                </a:solidFill>
                <a:latin typeface="Arial" panose="020B0604020202020204" pitchFamily="34" charset="0"/>
                <a:cs typeface="Arial" panose="020B0604020202020204" pitchFamily="34" charset="0"/>
              </a:rPr>
              <a:t> Rig (Q4, 2017)</a:t>
            </a:r>
            <a:endParaRPr lang="ru-RU" sz="1200" dirty="0">
              <a:solidFill>
                <a:schemeClr val="bg1"/>
              </a:solidFill>
              <a:latin typeface="Arial" panose="020B0604020202020204" pitchFamily="34" charset="0"/>
              <a:cs typeface="Arial" panose="020B0604020202020204" pitchFamily="34" charset="0"/>
            </a:endParaRPr>
          </a:p>
          <a:p>
            <a:r>
              <a:rPr lang="en-US" sz="1200" dirty="0">
                <a:solidFill>
                  <a:schemeClr val="bg1"/>
                </a:solidFill>
                <a:latin typeface="Arial" panose="020B0604020202020204" pitchFamily="34" charset="0"/>
                <a:cs typeface="Arial" panose="020B0604020202020204" pitchFamily="34" charset="0"/>
              </a:rPr>
              <a:t> </a:t>
            </a:r>
            <a:r>
              <a:rPr lang="en-US" sz="1200" dirty="0" err="1">
                <a:solidFill>
                  <a:schemeClr val="bg1"/>
                </a:solidFill>
                <a:latin typeface="Arial" panose="020B0604020202020204" pitchFamily="34" charset="0"/>
                <a:cs typeface="Arial" panose="020B0604020202020204" pitchFamily="34" charset="0"/>
              </a:rPr>
              <a:t>Zaporizhzhya</a:t>
            </a:r>
            <a:r>
              <a:rPr lang="en-US" sz="1200" dirty="0">
                <a:solidFill>
                  <a:schemeClr val="bg1"/>
                </a:solidFill>
                <a:latin typeface="Arial" panose="020B0604020202020204" pitchFamily="34" charset="0"/>
                <a:cs typeface="Arial" panose="020B0604020202020204" pitchFamily="34" charset="0"/>
              </a:rPr>
              <a:t> (Q4,2017) </a:t>
            </a:r>
          </a:p>
          <a:p>
            <a:r>
              <a:rPr lang="en-US" sz="1200" dirty="0">
                <a:solidFill>
                  <a:schemeClr val="bg1"/>
                </a:solidFill>
                <a:latin typeface="Arial" panose="020B0604020202020204" pitchFamily="34" charset="0"/>
                <a:cs typeface="Arial" panose="020B0604020202020204" pitchFamily="34" charset="0"/>
              </a:rPr>
              <a:t> Odessa (Q4, 2017)</a:t>
            </a:r>
          </a:p>
          <a:p>
            <a:r>
              <a:rPr lang="en-US" sz="1200" dirty="0">
                <a:solidFill>
                  <a:schemeClr val="bg1"/>
                </a:solidFill>
                <a:latin typeface="Arial" panose="020B0604020202020204" pitchFamily="34" charset="0"/>
                <a:cs typeface="Arial" panose="020B0604020202020204" pitchFamily="34" charset="0"/>
              </a:rPr>
              <a:t> and 5 more cities by end of 2017</a:t>
            </a:r>
            <a:endParaRPr lang="uk-UA" sz="1200" dirty="0">
              <a:solidFill>
                <a:schemeClr val="bg1"/>
              </a:solidFill>
              <a:latin typeface="Arial" panose="020B0604020202020204" pitchFamily="34" charset="0"/>
              <a:cs typeface="Arial" panose="020B0604020202020204" pitchFamily="34" charset="0"/>
            </a:endParaRPr>
          </a:p>
        </p:txBody>
      </p:sp>
      <p:pic>
        <p:nvPicPr>
          <p:cNvPr id="8" name="Picture 9"/>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2910" y="2024524"/>
            <a:ext cx="5580657" cy="4311929"/>
          </a:xfrm>
          <a:prstGeom prst="rect">
            <a:avLst/>
          </a:prstGeom>
          <a:noFill/>
          <a:ln w="9525">
            <a:noFill/>
            <a:miter lim="800000"/>
            <a:headEnd/>
            <a:tailEnd/>
          </a:ln>
          <a:effectLst/>
        </p:spPr>
      </p:pic>
      <p:sp>
        <p:nvSpPr>
          <p:cNvPr id="7" name="object 4"/>
          <p:cNvSpPr txBox="1">
            <a:spLocks/>
          </p:cNvSpPr>
          <p:nvPr/>
        </p:nvSpPr>
        <p:spPr>
          <a:xfrm>
            <a:off x="-900608" y="375264"/>
            <a:ext cx="9902904" cy="214558"/>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OUR TRADE NETWORK</a:t>
            </a:r>
            <a:endPar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endParaRPr>
          </a:p>
        </p:txBody>
      </p:sp>
      <p:sp>
        <p:nvSpPr>
          <p:cNvPr id="9" name="object 5"/>
          <p:cNvSpPr/>
          <p:nvPr/>
        </p:nvSpPr>
        <p:spPr>
          <a:xfrm>
            <a:off x="8943340" y="408952"/>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chemeClr val="accent3">
              <a:lumMod val="75000"/>
            </a:schemeClr>
          </a:solidFill>
        </p:spPr>
        <p:txBody>
          <a:bodyPr wrap="square" lIns="0" tIns="0" rIns="0" bIns="0" rtlCol="0"/>
          <a:lstStyle/>
          <a:p>
            <a:endParaRPr/>
          </a:p>
        </p:txBody>
      </p:sp>
      <p:sp>
        <p:nvSpPr>
          <p:cNvPr id="10" name="object 3"/>
          <p:cNvSpPr/>
          <p:nvPr/>
        </p:nvSpPr>
        <p:spPr>
          <a:xfrm>
            <a:off x="167005" y="116632"/>
            <a:ext cx="1308651" cy="768597"/>
          </a:xfrm>
          <a:prstGeom prst="rect">
            <a:avLst/>
          </a:prstGeom>
          <a:blipFill>
            <a:blip r:embed="rId4"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pic>
        <p:nvPicPr>
          <p:cNvPr id="5" name="Picture 4">
            <a:extLst>
              <a:ext uri="{FF2B5EF4-FFF2-40B4-BE49-F238E27FC236}">
                <a16:creationId xmlns:a16="http://schemas.microsoft.com/office/drawing/2014/main" xmlns="" id="{668937D4-8087-4DD1-9C57-529BB75C6A0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7067" y="4653137"/>
            <a:ext cx="432047" cy="432047"/>
          </a:xfrm>
          <a:prstGeom prst="rect">
            <a:avLst/>
          </a:prstGeom>
        </p:spPr>
      </p:pic>
      <p:pic>
        <p:nvPicPr>
          <p:cNvPr id="12" name="Picture 11">
            <a:extLst>
              <a:ext uri="{FF2B5EF4-FFF2-40B4-BE49-F238E27FC236}">
                <a16:creationId xmlns:a16="http://schemas.microsoft.com/office/drawing/2014/main" xmlns="" id="{A34C9598-D749-4697-8F45-A7F0E6DE6CA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9997" y="5194267"/>
            <a:ext cx="401603" cy="401603"/>
          </a:xfrm>
          <a:prstGeom prst="rect">
            <a:avLst/>
          </a:prstGeom>
        </p:spPr>
      </p:pic>
      <p:sp>
        <p:nvSpPr>
          <p:cNvPr id="13" name="TextBox 12">
            <a:extLst>
              <a:ext uri="{FF2B5EF4-FFF2-40B4-BE49-F238E27FC236}">
                <a16:creationId xmlns:a16="http://schemas.microsoft.com/office/drawing/2014/main" xmlns="" id="{62D93442-FEAE-4DBB-95F5-83D6597D80E8}"/>
              </a:ext>
            </a:extLst>
          </p:cNvPr>
          <p:cNvSpPr txBox="1"/>
          <p:nvPr/>
        </p:nvSpPr>
        <p:spPr>
          <a:xfrm>
            <a:off x="999114" y="4716587"/>
            <a:ext cx="980598" cy="276999"/>
          </a:xfrm>
          <a:prstGeom prst="rect">
            <a:avLst/>
          </a:prstGeom>
          <a:noFill/>
        </p:spPr>
        <p:txBody>
          <a:bodyPr wrap="square" rtlCol="0">
            <a:spAutoFit/>
          </a:bodyPr>
          <a:lstStyle/>
          <a:p>
            <a:r>
              <a:rPr lang="en-US" sz="1200" dirty="0">
                <a:solidFill>
                  <a:schemeClr val="bg1">
                    <a:lumMod val="65000"/>
                    <a:lumOff val="35000"/>
                  </a:schemeClr>
                </a:solidFill>
                <a:latin typeface="Arial" panose="020B0604020202020204" pitchFamily="34" charset="0"/>
                <a:cs typeface="Arial" panose="020B0604020202020204" pitchFamily="34" charset="0"/>
              </a:rPr>
              <a:t>Opened</a:t>
            </a:r>
            <a:endParaRPr lang="ru-RU" sz="1200" dirty="0">
              <a:solidFill>
                <a:schemeClr val="bg1">
                  <a:lumMod val="65000"/>
                  <a:lumOff val="35000"/>
                </a:schemeClr>
              </a:solidFill>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xmlns="" id="{B15C74F5-EC58-4916-9B1D-C8C8A822355F}"/>
              </a:ext>
            </a:extLst>
          </p:cNvPr>
          <p:cNvSpPr txBox="1"/>
          <p:nvPr/>
        </p:nvSpPr>
        <p:spPr>
          <a:xfrm>
            <a:off x="999114" y="5208768"/>
            <a:ext cx="980598" cy="276999"/>
          </a:xfrm>
          <a:prstGeom prst="rect">
            <a:avLst/>
          </a:prstGeom>
          <a:noFill/>
        </p:spPr>
        <p:txBody>
          <a:bodyPr wrap="square" rtlCol="0">
            <a:spAutoFit/>
          </a:bodyPr>
          <a:lstStyle/>
          <a:p>
            <a:r>
              <a:rPr lang="en-US" sz="1200" dirty="0">
                <a:solidFill>
                  <a:schemeClr val="bg1">
                    <a:lumMod val="65000"/>
                    <a:lumOff val="35000"/>
                  </a:schemeClr>
                </a:solidFill>
                <a:latin typeface="Arial" panose="020B0604020202020204" pitchFamily="34" charset="0"/>
                <a:cs typeface="Arial" panose="020B0604020202020204" pitchFamily="34" charset="0"/>
              </a:rPr>
              <a:t>Open soon</a:t>
            </a:r>
            <a:endParaRPr lang="ru-RU" sz="1200" dirty="0">
              <a:solidFill>
                <a:schemeClr val="bg1">
                  <a:lumMod val="65000"/>
                  <a:lumOff val="35000"/>
                </a:schemeClr>
              </a:solidFill>
              <a:latin typeface="Arial" panose="020B0604020202020204" pitchFamily="34" charset="0"/>
              <a:cs typeface="Arial" panose="020B0604020202020204" pitchFamily="34" charset="0"/>
            </a:endParaRPr>
          </a:p>
        </p:txBody>
      </p:sp>
    </p:spTree>
  </p:cSld>
  <p:clrMapOvr>
    <a:masterClrMapping/>
  </p:clrMapOvr>
  <p:transition advClick="0" advTm="10000">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13000" contrast="-9000"/>
                    </a14:imgEffect>
                  </a14:imgLayer>
                </a14:imgProps>
              </a:ext>
              <a:ext uri="{28A0092B-C50C-407E-A947-70E740481C1C}">
                <a14:useLocalDpi xmlns:a14="http://schemas.microsoft.com/office/drawing/2010/main" val="0"/>
              </a:ext>
            </a:extLst>
          </a:blip>
          <a:srcRect l="-5" r="30902" b="-355"/>
          <a:stretch/>
        </p:blipFill>
        <p:spPr>
          <a:xfrm>
            <a:off x="0" y="4130"/>
            <a:ext cx="9180000" cy="6876000"/>
          </a:xfrm>
          <a:prstGeom prst="rect">
            <a:avLst/>
          </a:prstGeom>
          <a:noFill/>
        </p:spPr>
      </p:pic>
      <p:sp>
        <p:nvSpPr>
          <p:cNvPr id="9" name="object 4"/>
          <p:cNvSpPr txBox="1">
            <a:spLocks/>
          </p:cNvSpPr>
          <p:nvPr/>
        </p:nvSpPr>
        <p:spPr>
          <a:xfrm>
            <a:off x="-900608" y="375264"/>
            <a:ext cx="9902904" cy="214558"/>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OUR TRADE NETWORK</a:t>
            </a:r>
            <a:endPar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endParaRPr>
          </a:p>
        </p:txBody>
      </p:sp>
      <p:sp>
        <p:nvSpPr>
          <p:cNvPr id="10" name="object 5"/>
          <p:cNvSpPr/>
          <p:nvPr/>
        </p:nvSpPr>
        <p:spPr>
          <a:xfrm>
            <a:off x="8943340" y="408952"/>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chemeClr val="accent3">
              <a:lumMod val="75000"/>
            </a:schemeClr>
          </a:solidFill>
        </p:spPr>
        <p:txBody>
          <a:bodyPr wrap="square" lIns="0" tIns="0" rIns="0" bIns="0" rtlCol="0"/>
          <a:lstStyle/>
          <a:p>
            <a:endParaRPr/>
          </a:p>
        </p:txBody>
      </p:sp>
      <p:sp>
        <p:nvSpPr>
          <p:cNvPr id="12" name="object 12"/>
          <p:cNvSpPr/>
          <p:nvPr/>
        </p:nvSpPr>
        <p:spPr>
          <a:xfrm>
            <a:off x="3440429" y="6628130"/>
            <a:ext cx="670560" cy="223520"/>
          </a:xfrm>
          <a:custGeom>
            <a:avLst/>
            <a:gdLst/>
            <a:ahLst/>
            <a:cxnLst/>
            <a:rect l="l" t="t" r="r" b="b"/>
            <a:pathLst>
              <a:path w="670560" h="223520">
                <a:moveTo>
                  <a:pt x="0" y="223520"/>
                </a:moveTo>
                <a:lnTo>
                  <a:pt x="670560" y="223520"/>
                </a:lnTo>
                <a:lnTo>
                  <a:pt x="670560" y="0"/>
                </a:lnTo>
                <a:lnTo>
                  <a:pt x="0" y="0"/>
                </a:lnTo>
                <a:lnTo>
                  <a:pt x="0" y="223520"/>
                </a:lnTo>
                <a:close/>
              </a:path>
            </a:pathLst>
          </a:custGeom>
          <a:solidFill>
            <a:srgbClr val="E9E9E9"/>
          </a:solidFill>
        </p:spPr>
        <p:txBody>
          <a:bodyPr wrap="square" lIns="0" tIns="0" rIns="0" bIns="0" rtlCol="0"/>
          <a:lstStyle/>
          <a:p>
            <a:endParaRPr/>
          </a:p>
        </p:txBody>
      </p:sp>
      <p:sp>
        <p:nvSpPr>
          <p:cNvPr id="13" name="object 13"/>
          <p:cNvSpPr/>
          <p:nvPr/>
        </p:nvSpPr>
        <p:spPr>
          <a:xfrm>
            <a:off x="3440429" y="6628130"/>
            <a:ext cx="670560" cy="223520"/>
          </a:xfrm>
          <a:custGeom>
            <a:avLst/>
            <a:gdLst/>
            <a:ahLst/>
            <a:cxnLst/>
            <a:rect l="l" t="t" r="r" b="b"/>
            <a:pathLst>
              <a:path w="670560" h="223520">
                <a:moveTo>
                  <a:pt x="0" y="0"/>
                </a:moveTo>
                <a:lnTo>
                  <a:pt x="670560" y="0"/>
                </a:lnTo>
                <a:lnTo>
                  <a:pt x="670560" y="223520"/>
                </a:lnTo>
                <a:lnTo>
                  <a:pt x="0" y="223520"/>
                </a:lnTo>
                <a:lnTo>
                  <a:pt x="0" y="0"/>
                </a:lnTo>
                <a:close/>
              </a:path>
            </a:pathLst>
          </a:custGeom>
          <a:ln w="12700">
            <a:solidFill>
              <a:srgbClr val="E9E9E9"/>
            </a:solidFill>
          </a:ln>
        </p:spPr>
        <p:txBody>
          <a:bodyPr wrap="square" lIns="0" tIns="0" rIns="0" bIns="0" rtlCol="0"/>
          <a:lstStyle/>
          <a:p>
            <a:endParaRPr/>
          </a:p>
        </p:txBody>
      </p:sp>
      <p:pic>
        <p:nvPicPr>
          <p:cNvPr id="21" name="Picture 2"/>
          <p:cNvPicPr>
            <a:picLocks noGrp="1" noChangeAspect="1" noChangeArrowheads="1"/>
          </p:cNvPicPr>
          <p:nvPr/>
        </p:nvPicPr>
        <p:blipFill rotWithShape="1">
          <a:blip r:embed="rId5" cstate="print"/>
          <a:srcRect t="4938" b="-4938"/>
          <a:stretch/>
        </p:blipFill>
        <p:spPr bwMode="auto">
          <a:xfrm>
            <a:off x="179512" y="1044000"/>
            <a:ext cx="4040856" cy="2740178"/>
          </a:xfrm>
          <a:prstGeom prst="rect">
            <a:avLst/>
          </a:prstGeom>
          <a:noFill/>
          <a:ln w="9525">
            <a:noFill/>
            <a:miter lim="800000"/>
            <a:headEnd/>
            <a:tailEnd/>
          </a:ln>
          <a:effectLst/>
        </p:spPr>
      </p:pic>
      <p:sp>
        <p:nvSpPr>
          <p:cNvPr id="11" name="TextBox 10"/>
          <p:cNvSpPr txBox="1"/>
          <p:nvPr/>
        </p:nvSpPr>
        <p:spPr>
          <a:xfrm>
            <a:off x="2325976" y="280336"/>
            <a:ext cx="3929090" cy="461665"/>
          </a:xfrm>
          <a:prstGeom prst="rect">
            <a:avLst/>
          </a:prstGeom>
          <a:noFill/>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n-US" sz="2400" dirty="0">
                <a:latin typeface="Arial" panose="020B0604020202020204" pitchFamily="34" charset="0"/>
                <a:cs typeface="Arial" panose="020B0604020202020204" pitchFamily="34" charset="0"/>
              </a:rPr>
              <a:t>OUR BEST STORES</a:t>
            </a:r>
            <a:endParaRPr lang="ru-RU" sz="2400" dirty="0">
              <a:latin typeface="Arial" panose="020B0604020202020204" pitchFamily="34" charset="0"/>
              <a:cs typeface="Arial" panose="020B0604020202020204" pitchFamily="34" charset="0"/>
            </a:endParaRPr>
          </a:p>
        </p:txBody>
      </p:sp>
      <p:pic>
        <p:nvPicPr>
          <p:cNvPr id="14" name="Рисунок 14"/>
          <p:cNvPicPr>
            <a:picLocks noChangeAspect="1"/>
          </p:cNvPicPr>
          <p:nvPr/>
        </p:nvPicPr>
        <p:blipFill rotWithShape="1">
          <a:blip r:embed="rId6" cstate="print">
            <a:extLst>
              <a:ext uri="{28A0092B-C50C-407E-A947-70E740481C1C}">
                <a14:useLocalDpi xmlns:a14="http://schemas.microsoft.com/office/drawing/2010/main" val="0"/>
              </a:ext>
            </a:extLst>
          </a:blip>
          <a:srcRect t="3953" b="9021"/>
          <a:stretch/>
        </p:blipFill>
        <p:spPr>
          <a:xfrm>
            <a:off x="4860032" y="1044000"/>
            <a:ext cx="3816424" cy="2520000"/>
          </a:xfrm>
          <a:prstGeom prst="rect">
            <a:avLst/>
          </a:prstGeom>
          <a:effectLst>
            <a:outerShdw blurRad="63500" sx="102000" sy="102000" algn="ctr" rotWithShape="0">
              <a:prstClr val="black">
                <a:alpha val="40000"/>
              </a:prstClr>
            </a:outerShdw>
          </a:effectLst>
        </p:spPr>
      </p:pic>
      <p:pic>
        <p:nvPicPr>
          <p:cNvPr id="15" name="Рисунок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3528" y="3979970"/>
            <a:ext cx="3744416" cy="2490183"/>
          </a:xfrm>
          <a:prstGeom prst="rect">
            <a:avLst/>
          </a:prstGeom>
          <a:effectLst>
            <a:outerShdw blurRad="50800" dist="50800" dir="5400000" algn="ctr" rotWithShape="0">
              <a:schemeClr val="tx1">
                <a:lumMod val="50000"/>
              </a:schemeClr>
            </a:outerShdw>
          </a:effectLst>
        </p:spPr>
      </p:pic>
      <p:pic>
        <p:nvPicPr>
          <p:cNvPr id="16" name="Рисунок 14"/>
          <p:cNvPicPr>
            <a:picLocks noChangeAspect="1"/>
          </p:cNvPicPr>
          <p:nvPr/>
        </p:nvPicPr>
        <p:blipFill rotWithShape="1">
          <a:blip r:embed="rId8">
            <a:extLst>
              <a:ext uri="{28A0092B-C50C-407E-A947-70E740481C1C}">
                <a14:useLocalDpi xmlns:a14="http://schemas.microsoft.com/office/drawing/2010/main" val="0"/>
              </a:ext>
            </a:extLst>
          </a:blip>
          <a:srcRect l="-4962" r="39209"/>
          <a:stretch/>
        </p:blipFill>
        <p:spPr>
          <a:xfrm>
            <a:off x="4477714" y="3985772"/>
            <a:ext cx="4378286" cy="2467564"/>
          </a:xfrm>
          <a:prstGeom prst="rect">
            <a:avLst/>
          </a:prstGeom>
          <a:effectLst>
            <a:innerShdw blurRad="114300">
              <a:prstClr val="black"/>
            </a:innerShdw>
          </a:effectLst>
        </p:spPr>
      </p:pic>
      <p:sp>
        <p:nvSpPr>
          <p:cNvPr id="17" name="object 3"/>
          <p:cNvSpPr/>
          <p:nvPr/>
        </p:nvSpPr>
        <p:spPr>
          <a:xfrm>
            <a:off x="167005" y="116632"/>
            <a:ext cx="1308651" cy="768597"/>
          </a:xfrm>
          <a:prstGeom prst="rect">
            <a:avLst/>
          </a:prstGeom>
          <a:blipFill>
            <a:blip r:embed="rId9"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Tree>
    <p:extLst>
      <p:ext uri="{BB962C8B-B14F-4D97-AF65-F5344CB8AC3E}">
        <p14:creationId xmlns:p14="http://schemas.microsoft.com/office/powerpoint/2010/main" val="4007733317"/>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20000">
              <a:schemeClr val="accent3">
                <a:lumMod val="0"/>
                <a:lumOff val="100000"/>
              </a:schemeClr>
            </a:gs>
            <a:gs pos="34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71918" y="3798680"/>
            <a:ext cx="3059832" cy="2294874"/>
          </a:xfrm>
          <a:prstGeom prst="rect">
            <a:avLst/>
          </a:prstGeom>
        </p:spPr>
      </p:pic>
      <p:sp>
        <p:nvSpPr>
          <p:cNvPr id="2" name="TextBox 1"/>
          <p:cNvSpPr txBox="1"/>
          <p:nvPr/>
        </p:nvSpPr>
        <p:spPr>
          <a:xfrm>
            <a:off x="1819602" y="647572"/>
            <a:ext cx="6143668" cy="461665"/>
          </a:xfrm>
          <a:prstGeom prst="rect">
            <a:avLst/>
          </a:prstGeom>
          <a:noFill/>
          <a:effectLst>
            <a:outerShdw blurRad="130000" dist="101600" dir="2700000" algn="tl" rotWithShape="0">
              <a:schemeClr val="tx1">
                <a:alpha val="35000"/>
              </a:schemeClr>
            </a:outerShdw>
          </a:effectLst>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n-US" sz="2400" dirty="0">
                <a:latin typeface="Arial" panose="020B0604020202020204" pitchFamily="34" charset="0"/>
                <a:cs typeface="Arial" panose="020B0604020202020204" pitchFamily="34" charset="0"/>
              </a:rPr>
              <a:t>First in Ukraine Mi Home &amp; Service!</a:t>
            </a:r>
            <a:endParaRPr lang="ru-RU" sz="2400" dirty="0">
              <a:latin typeface="Arial" panose="020B0604020202020204" pitchFamily="34" charset="0"/>
              <a:cs typeface="Arial" panose="020B0604020202020204" pitchFamily="34" charset="0"/>
            </a:endParaRPr>
          </a:p>
        </p:txBody>
      </p:sp>
      <p:sp>
        <p:nvSpPr>
          <p:cNvPr id="3" name="TextBox 2"/>
          <p:cNvSpPr txBox="1"/>
          <p:nvPr/>
        </p:nvSpPr>
        <p:spPr>
          <a:xfrm>
            <a:off x="5501834" y="5085184"/>
            <a:ext cx="3500462" cy="1600438"/>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400" dirty="0">
                <a:latin typeface="Arial" panose="020B0604020202020204" pitchFamily="34" charset="0"/>
                <a:cs typeface="Arial" panose="020B0604020202020204" pitchFamily="34" charset="0"/>
              </a:rPr>
              <a:t>Mi Home &amp; Service - is the concept of marketing space IOT (Internet of Things), where area located more than 200 meters, showroom, service center and most importantly - a place for supporters of the brand communication specialists and Xiaomi gadgets.</a:t>
            </a:r>
            <a:endParaRPr lang="ru-RU" sz="1400" dirty="0">
              <a:latin typeface="Arial" panose="020B0604020202020204" pitchFamily="34" charset="0"/>
              <a:cs typeface="Arial" panose="020B0604020202020204" pitchFamily="34" charset="0"/>
            </a:endParaRPr>
          </a:p>
        </p:txBody>
      </p:sp>
      <p:sp>
        <p:nvSpPr>
          <p:cNvPr id="26626" name="AutoShape 2" descr="&amp;Mcy;&amp;acy;&amp;gcy;&amp;acy;&amp;zcy;&amp;icy;&amp;ncy; &amp;iecy;&amp;kcy;&amp;ocy;&amp;scy;&amp;icy;&amp;scy;&amp;tcy;&amp;iecy;&amp;mcy;&amp;icy; Xiaomi  - Mi Home &amp; Service, &amp;scy;&amp;iecy;&amp;rcy;&amp;vcy;&amp;iukcy;&amp;scy;&amp;ncy;&amp;icy;&amp;jcy; &amp;vcy;&amp;iukcy;&amp;dcy;&amp;dcy;&amp;iukcy;&amp;lc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628" name="AutoShape 4" descr="&amp;Mcy;&amp;acy;&amp;gcy;&amp;acy;&amp;zcy;&amp;icy;&amp;ncy; &amp;iecy;&amp;kcy;&amp;ocy;&amp;scy;&amp;icy;&amp;scy;&amp;tcy;&amp;iecy;&amp;mcy;&amp;icy; Xiaomi  - Mi Home &amp; Service, &amp;scy;&amp;iecy;&amp;rcy;&amp;vcy;&amp;iukcy;&amp;scy;&amp;ncy;&amp;icy;&amp;jcy; &amp;vcy;&amp;iukcy;&amp;dcy;&amp;dcy;&amp;iukcy;&amp;lc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object 4"/>
          <p:cNvSpPr txBox="1">
            <a:spLocks/>
          </p:cNvSpPr>
          <p:nvPr/>
        </p:nvSpPr>
        <p:spPr>
          <a:xfrm>
            <a:off x="-900608" y="375264"/>
            <a:ext cx="9902904" cy="214558"/>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OUR TRADE NETWORK</a:t>
            </a:r>
            <a:endPar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endParaRPr>
          </a:p>
        </p:txBody>
      </p:sp>
      <p:sp>
        <p:nvSpPr>
          <p:cNvPr id="9" name="object 5"/>
          <p:cNvSpPr/>
          <p:nvPr/>
        </p:nvSpPr>
        <p:spPr>
          <a:xfrm>
            <a:off x="8943340" y="408952"/>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chemeClr val="accent3">
              <a:lumMod val="75000"/>
            </a:schemeClr>
          </a:solidFill>
        </p:spPr>
        <p:txBody>
          <a:bodyPr wrap="square" lIns="0" tIns="0" rIns="0" bIns="0" rtlCol="0"/>
          <a:lstStyle/>
          <a:p>
            <a:endParaRPr/>
          </a:p>
        </p:txBody>
      </p:sp>
      <p:sp>
        <p:nvSpPr>
          <p:cNvPr id="10" name="object 3"/>
          <p:cNvSpPr/>
          <p:nvPr/>
        </p:nvSpPr>
        <p:spPr>
          <a:xfrm>
            <a:off x="167005" y="116632"/>
            <a:ext cx="1308651" cy="768597"/>
          </a:xfrm>
          <a:prstGeom prst="rect">
            <a:avLst/>
          </a:prstGeom>
          <a:blipFill>
            <a:blip r:embed="rId3"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943" y="1325540"/>
            <a:ext cx="2411760" cy="1808820"/>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11084" y="2060848"/>
            <a:ext cx="2627784" cy="1970838"/>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6323" y="4221088"/>
            <a:ext cx="3203848" cy="2402886"/>
          </a:xfrm>
          <a:prstGeom prst="rect">
            <a:avLst/>
          </a:prstGeom>
        </p:spPr>
      </p:pic>
      <p:pic>
        <p:nvPicPr>
          <p:cNvPr id="18" name="Picture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96136" y="1291834"/>
            <a:ext cx="2995016" cy="2246262"/>
          </a:xfrm>
          <a:prstGeom prst="rect">
            <a:avLst/>
          </a:prstGeom>
        </p:spPr>
      </p:pic>
    </p:spTree>
  </p:cSld>
  <p:clrMapOvr>
    <a:masterClrMapping/>
  </p:clrMapOvr>
  <p:transition advClick="0" advTm="10000">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03848" y="2466721"/>
            <a:ext cx="3635896" cy="2726922"/>
          </a:xfrm>
          <a:prstGeom prst="rect">
            <a:avLst/>
          </a:prstGeom>
        </p:spPr>
      </p:pic>
      <p:sp>
        <p:nvSpPr>
          <p:cNvPr id="2" name="TextBox 1"/>
          <p:cNvSpPr txBox="1"/>
          <p:nvPr/>
        </p:nvSpPr>
        <p:spPr>
          <a:xfrm>
            <a:off x="4427984" y="4581128"/>
            <a:ext cx="4429156" cy="1600438"/>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US" sz="1400" dirty="0">
                <a:latin typeface="Arial" panose="020B0604020202020204" pitchFamily="34" charset="0"/>
                <a:cs typeface="Arial" panose="020B0604020202020204" pitchFamily="34" charset="0"/>
              </a:rPr>
              <a:t>The line includes more than thousands of products of Xiaomi ecosystem and Smart Home </a:t>
            </a:r>
            <a:r>
              <a:rPr lang="en-US" sz="1400" dirty="0" err="1">
                <a:latin typeface="Arial" panose="020B0604020202020204" pitchFamily="34" charset="0"/>
                <a:cs typeface="Arial" panose="020B0604020202020204" pitchFamily="34" charset="0"/>
              </a:rPr>
              <a:t>MiJia</a:t>
            </a:r>
            <a:r>
              <a:rPr lang="en-US" sz="1400" dirty="0">
                <a:latin typeface="Arial" panose="020B0604020202020204" pitchFamily="34" charset="0"/>
                <a:cs typeface="Arial" panose="020B0604020202020204" pitchFamily="34" charset="0"/>
              </a:rPr>
              <a:t> partners. Visitors can play with every </a:t>
            </a:r>
            <a:r>
              <a:rPr lang="en-US" sz="1400" dirty="0" err="1">
                <a:latin typeface="Arial" panose="020B0604020202020204" pitchFamily="34" charset="0"/>
                <a:cs typeface="Arial" panose="020B0604020202020204" pitchFamily="34" charset="0"/>
              </a:rPr>
              <a:t>product,see</a:t>
            </a:r>
            <a:r>
              <a:rPr lang="en-US" sz="1400" dirty="0">
                <a:latin typeface="Arial" panose="020B0604020202020204" pitchFamily="34" charset="0"/>
                <a:cs typeface="Arial" panose="020B0604020202020204" pitchFamily="34" charset="0"/>
              </a:rPr>
              <a:t> in action innovative technologies - quadcopters and "smart" bicycles and scooters, </a:t>
            </a:r>
            <a:r>
              <a:rPr lang="en-US" sz="1400" dirty="0" err="1">
                <a:latin typeface="Arial" panose="020B0604020202020204" pitchFamily="34" charset="0"/>
                <a:cs typeface="Arial" panose="020B0604020202020204" pitchFamily="34" charset="0"/>
              </a:rPr>
              <a:t>hyroscooters</a:t>
            </a:r>
            <a:r>
              <a:rPr lang="en-US" sz="1400" dirty="0">
                <a:latin typeface="Arial" panose="020B0604020202020204" pitchFamily="34" charset="0"/>
                <a:cs typeface="Arial" panose="020B0604020202020204" pitchFamily="34" charset="0"/>
              </a:rPr>
              <a:t> and rice cookers, kettles and washing machines, shoes and suitcases, TVs, projectors and much more from Ecosystem.</a:t>
            </a:r>
            <a:endParaRPr lang="ru-RU" sz="1400" dirty="0">
              <a:latin typeface="Arial" panose="020B0604020202020204" pitchFamily="34" charset="0"/>
              <a:cs typeface="Arial" panose="020B0604020202020204" pitchFamily="34" charset="0"/>
            </a:endParaRPr>
          </a:p>
        </p:txBody>
      </p:sp>
      <p:sp>
        <p:nvSpPr>
          <p:cNvPr id="5" name="TextBox 4"/>
          <p:cNvSpPr txBox="1"/>
          <p:nvPr/>
        </p:nvSpPr>
        <p:spPr>
          <a:xfrm>
            <a:off x="1691680" y="879103"/>
            <a:ext cx="6143668" cy="461665"/>
          </a:xfrm>
          <a:prstGeom prst="rect">
            <a:avLst/>
          </a:prstGeom>
          <a:noFill/>
          <a:effectLst>
            <a:outerShdw blurRad="130000" dist="101600" dir="2700000" algn="tl" rotWithShape="0">
              <a:schemeClr val="tx1">
                <a:alpha val="35000"/>
              </a:schemeClr>
            </a:outerShdw>
          </a:effectLst>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n-US" sz="2400" dirty="0">
                <a:latin typeface="Arial" panose="020B0604020202020204" pitchFamily="34" charset="0"/>
                <a:cs typeface="Arial" panose="020B0604020202020204" pitchFamily="34" charset="0"/>
              </a:rPr>
              <a:t>First in Ukraine Mi Home &amp; Service!</a:t>
            </a:r>
            <a:endParaRPr lang="ru-RU" sz="2400" dirty="0">
              <a:latin typeface="Arial" panose="020B0604020202020204" pitchFamily="34" charset="0"/>
              <a:cs typeface="Arial" panose="020B0604020202020204" pitchFamily="34" charset="0"/>
            </a:endParaRPr>
          </a:p>
        </p:txBody>
      </p:sp>
      <p:sp>
        <p:nvSpPr>
          <p:cNvPr id="6" name="object 4"/>
          <p:cNvSpPr txBox="1">
            <a:spLocks/>
          </p:cNvSpPr>
          <p:nvPr/>
        </p:nvSpPr>
        <p:spPr>
          <a:xfrm>
            <a:off x="-900608" y="375264"/>
            <a:ext cx="9902904" cy="214558"/>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OUR TRADE NETWORK</a:t>
            </a:r>
            <a:endPar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endParaRPr>
          </a:p>
        </p:txBody>
      </p:sp>
      <p:sp>
        <p:nvSpPr>
          <p:cNvPr id="7" name="object 5"/>
          <p:cNvSpPr/>
          <p:nvPr/>
        </p:nvSpPr>
        <p:spPr>
          <a:xfrm>
            <a:off x="8943340" y="408952"/>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chemeClr val="accent3">
              <a:lumMod val="75000"/>
            </a:schemeClr>
          </a:solidFill>
        </p:spPr>
        <p:txBody>
          <a:bodyPr wrap="square" lIns="0" tIns="0" rIns="0" bIns="0" rtlCol="0"/>
          <a:lstStyle/>
          <a:p>
            <a:endParaRPr/>
          </a:p>
        </p:txBody>
      </p:sp>
      <p:sp>
        <p:nvSpPr>
          <p:cNvPr id="8" name="object 3"/>
          <p:cNvSpPr/>
          <p:nvPr/>
        </p:nvSpPr>
        <p:spPr>
          <a:xfrm>
            <a:off x="167005" y="116632"/>
            <a:ext cx="1308651" cy="768597"/>
          </a:xfrm>
          <a:prstGeom prst="rect">
            <a:avLst/>
          </a:prstGeom>
          <a:blipFill>
            <a:blip r:embed="rId3"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pic>
        <p:nvPicPr>
          <p:cNvPr id="9" name="Объект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1484784"/>
            <a:ext cx="3540936" cy="2655702"/>
          </a:xfrm>
          <a:prstGeom prst="rect">
            <a:avLst/>
          </a:prstGeom>
          <a:noFill/>
          <a:ln>
            <a:noFill/>
          </a:ln>
        </p:spPr>
        <p:style>
          <a:lnRef idx="0">
            <a:scrgbClr r="0" g="0" b="0"/>
          </a:lnRef>
          <a:fillRef idx="0">
            <a:scrgbClr r="0" g="0" b="0"/>
          </a:fillRef>
          <a:effectRef idx="0">
            <a:scrgbClr r="0" g="0" b="0"/>
          </a:effectRef>
          <a:fontRef idx="minor">
            <a:schemeClr val="dk1"/>
          </a:fontRef>
        </p:style>
      </p:pic>
    </p:spTree>
  </p:cSld>
  <p:clrMapOvr>
    <a:masterClrMapping/>
  </p:clrMapOvr>
  <p:transition advClick="0" advTm="10000">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6000"/>
            <a:lum/>
          </a:blip>
          <a:srcRect/>
          <a:stretch>
            <a:fillRect l="-16000" r="-16000"/>
          </a:stretch>
        </a:blipFill>
        <a:effectLst/>
      </p:bgPr>
    </p:bg>
    <p:spTree>
      <p:nvGrpSpPr>
        <p:cNvPr id="1" name=""/>
        <p:cNvGrpSpPr/>
        <p:nvPr/>
      </p:nvGrpSpPr>
      <p:grpSpPr>
        <a:xfrm>
          <a:off x="0" y="0"/>
          <a:ext cx="0" cy="0"/>
          <a:chOff x="0" y="0"/>
          <a:chExt cx="0" cy="0"/>
        </a:xfrm>
      </p:grpSpPr>
      <p:sp>
        <p:nvSpPr>
          <p:cNvPr id="2" name="직사각형 7"/>
          <p:cNvSpPr/>
          <p:nvPr/>
        </p:nvSpPr>
        <p:spPr>
          <a:xfrm>
            <a:off x="5238751" y="347475"/>
            <a:ext cx="3705224" cy="262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Прямоугольник 2"/>
          <p:cNvSpPr/>
          <p:nvPr/>
        </p:nvSpPr>
        <p:spPr>
          <a:xfrm>
            <a:off x="8943975" y="409575"/>
            <a:ext cx="200025" cy="142876"/>
          </a:xfrm>
          <a:prstGeom prst="rect">
            <a:avLst/>
          </a:prstGeom>
          <a:solidFill>
            <a:srgbClr val="5486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직사각형 7"/>
          <p:cNvSpPr/>
          <p:nvPr/>
        </p:nvSpPr>
        <p:spPr>
          <a:xfrm>
            <a:off x="178264" y="215643"/>
            <a:ext cx="6451136" cy="12978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Заголовок 3"/>
          <p:cNvSpPr>
            <a:spLocks noGrp="1"/>
          </p:cNvSpPr>
          <p:nvPr>
            <p:ph type="title"/>
          </p:nvPr>
        </p:nvSpPr>
        <p:spPr>
          <a:xfrm>
            <a:off x="7924800" y="370587"/>
            <a:ext cx="940130" cy="239013"/>
          </a:xfrm>
        </p:spPr>
        <p:txBody>
          <a:bodyPr/>
          <a:lstStyle/>
          <a:p>
            <a:pPr algn="r"/>
            <a:r>
              <a:rPr lang="en-US" spc="-25" dirty="0"/>
              <a:t>ACTIVITY</a:t>
            </a:r>
            <a:endParaRPr lang="uk-UA" dirty="0"/>
          </a:p>
        </p:txBody>
      </p:sp>
      <p:sp>
        <p:nvSpPr>
          <p:cNvPr id="5" name="Прямоугольник 4"/>
          <p:cNvSpPr/>
          <p:nvPr/>
        </p:nvSpPr>
        <p:spPr>
          <a:xfrm>
            <a:off x="1043608" y="1340768"/>
            <a:ext cx="6984536" cy="175432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We provide Trade-in service in Ukraine. Our customers can change their </a:t>
            </a:r>
            <a:r>
              <a:rPr kumimoji="0" lang="en-US" sz="1800" b="0" i="0" u="none" strike="noStrike" kern="1200" cap="none" spc="0" normalizeH="0" baseline="0" noProof="0" dirty="0" err="1">
                <a:ln>
                  <a:noFill/>
                </a:ln>
                <a:solidFill>
                  <a:prstClr val="black"/>
                </a:solidFill>
                <a:effectLst/>
                <a:uLnTx/>
                <a:uFillTx/>
                <a:latin typeface="Calibri"/>
                <a:ea typeface="+mn-ea"/>
                <a:cs typeface="+mn-cs"/>
              </a:rPr>
              <a:t>lod</a:t>
            </a:r>
            <a:r>
              <a:rPr kumimoji="0" lang="en-US" sz="1800" b="0" i="0" u="none" strike="noStrike" kern="1200" cap="none" spc="0" normalizeH="0" baseline="0" noProof="0" dirty="0">
                <a:ln>
                  <a:noFill/>
                </a:ln>
                <a:solidFill>
                  <a:prstClr val="black"/>
                </a:solidFill>
                <a:effectLst/>
                <a:uLnTx/>
                <a:uFillTx/>
                <a:latin typeface="Calibri"/>
                <a:ea typeface="+mn-ea"/>
                <a:cs typeface="+mn-cs"/>
              </a:rPr>
              <a:t> gadgets to new. </a:t>
            </a:r>
            <a:endParaRPr kumimoji="0" lang="uk-UA"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uk-UA" sz="1800" b="0" i="0" u="none" strike="noStrike" kern="1200" cap="none" spc="0" normalizeH="0" baseline="0" noProof="0" dirty="0" err="1">
                <a:ln>
                  <a:noFill/>
                </a:ln>
                <a:solidFill>
                  <a:prstClr val="black"/>
                </a:solidFill>
                <a:effectLst/>
                <a:uLnTx/>
                <a:uFillTx/>
                <a:latin typeface="Calibri"/>
                <a:ea typeface="+mn-ea"/>
                <a:cs typeface="+mn-cs"/>
              </a:rPr>
              <a:t>To</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make</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the</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exchange</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process</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as</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convenient</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and</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comfortable</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we</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have</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created</a:t>
            </a:r>
            <a:r>
              <a:rPr kumimoji="0" lang="uk-UA" sz="1800" b="0" i="0" u="none" strike="noStrike" kern="1200" cap="none" spc="0" normalizeH="0" baseline="0" noProof="0" dirty="0">
                <a:ln>
                  <a:noFill/>
                </a:ln>
                <a:solidFill>
                  <a:prstClr val="black"/>
                </a:solidFill>
                <a:effectLst/>
                <a:uLnTx/>
                <a:uFillTx/>
                <a:latin typeface="Calibri"/>
                <a:ea typeface="+mn-ea"/>
                <a:cs typeface="+mn-cs"/>
              </a:rPr>
              <a:t> a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special</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website</a:t>
            </a:r>
            <a:r>
              <a:rPr kumimoji="0" lang="uk-UA" sz="1800" b="0" i="0" u="none" strike="noStrike" kern="1200" cap="none" spc="0" normalizeH="0" baseline="0" noProof="0" dirty="0">
                <a:ln>
                  <a:noFill/>
                </a:ln>
                <a:solidFill>
                  <a:prstClr val="black"/>
                </a:solidFill>
                <a:effectLst/>
                <a:uLnTx/>
                <a:uFillTx/>
                <a:latin typeface="Calibri"/>
                <a:ea typeface="+mn-ea"/>
                <a:cs typeface="+mn-cs"/>
              </a:rPr>
              <a:t> tradein.mi.ua.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Due</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to</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its</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functionality</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the</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comparison</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and</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selection</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of</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gadgets</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for</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the</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exchange</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takes</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place</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quickly</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and</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without</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unnecessary</a:t>
            </a:r>
            <a:r>
              <a:rPr kumimoji="0" lang="uk-UA" sz="1800" b="0" i="0" u="none" strike="noStrike" kern="1200" cap="none" spc="0" normalizeH="0" baseline="0" noProof="0" dirty="0">
                <a:ln>
                  <a:noFill/>
                </a:ln>
                <a:solidFill>
                  <a:prstClr val="black"/>
                </a:solidFill>
                <a:effectLst/>
                <a:uLnTx/>
                <a:uFillTx/>
                <a:latin typeface="Calibri"/>
                <a:ea typeface="+mn-ea"/>
                <a:cs typeface="+mn-cs"/>
              </a:rPr>
              <a:t> </a:t>
            </a:r>
            <a:r>
              <a:rPr kumimoji="0" lang="uk-UA" sz="1800" b="0" i="0" u="none" strike="noStrike" kern="1200" cap="none" spc="0" normalizeH="0" baseline="0" noProof="0" dirty="0" err="1">
                <a:ln>
                  <a:noFill/>
                </a:ln>
                <a:solidFill>
                  <a:prstClr val="black"/>
                </a:solidFill>
                <a:effectLst/>
                <a:uLnTx/>
                <a:uFillTx/>
                <a:latin typeface="Calibri"/>
                <a:ea typeface="+mn-ea"/>
                <a:cs typeface="+mn-cs"/>
              </a:rPr>
              <a:t>complexity</a:t>
            </a:r>
            <a:r>
              <a:rPr kumimoji="0" lang="uk-UA" sz="1800" b="0" i="0" u="none" strike="noStrike" kern="1200" cap="none" spc="0" normalizeH="0" baseline="0" noProof="0" dirty="0">
                <a:ln>
                  <a:noFill/>
                </a:ln>
                <a:solidFill>
                  <a:prstClr val="black"/>
                </a:solidFill>
                <a:effectLst/>
                <a:uLnTx/>
                <a:uFillTx/>
                <a:latin typeface="Calibri"/>
                <a:ea typeface="+mn-ea"/>
                <a:cs typeface="+mn-cs"/>
              </a:rPr>
              <a:t>.</a:t>
            </a:r>
          </a:p>
        </p:txBody>
      </p:sp>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21892" y="3212976"/>
            <a:ext cx="6627968" cy="3147164"/>
          </a:xfrm>
          <a:prstGeom prst="rect">
            <a:avLst/>
          </a:prstGeom>
        </p:spPr>
      </p:pic>
      <p:sp>
        <p:nvSpPr>
          <p:cNvPr id="8" name="object 3">
            <a:extLst>
              <a:ext uri="{FF2B5EF4-FFF2-40B4-BE49-F238E27FC236}">
                <a16:creationId xmlns:a16="http://schemas.microsoft.com/office/drawing/2014/main" xmlns="" id="{94271D89-22AD-4C35-8C5D-C692ED2E8408}"/>
              </a:ext>
            </a:extLst>
          </p:cNvPr>
          <p:cNvSpPr/>
          <p:nvPr/>
        </p:nvSpPr>
        <p:spPr>
          <a:xfrm>
            <a:off x="167005" y="116632"/>
            <a:ext cx="1308651" cy="768597"/>
          </a:xfrm>
          <a:prstGeom prst="rect">
            <a:avLst/>
          </a:prstGeom>
          <a:blipFill>
            <a:blip r:embed="rId5"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
        <p:nvSpPr>
          <p:cNvPr id="9" name="TextBox 8">
            <a:extLst>
              <a:ext uri="{FF2B5EF4-FFF2-40B4-BE49-F238E27FC236}">
                <a16:creationId xmlns:a16="http://schemas.microsoft.com/office/drawing/2014/main" xmlns="" id="{76248D3B-6A00-4E8F-87D0-F50818212D37}"/>
              </a:ext>
            </a:extLst>
          </p:cNvPr>
          <p:cNvSpPr txBox="1"/>
          <p:nvPr/>
        </p:nvSpPr>
        <p:spPr>
          <a:xfrm>
            <a:off x="3233769" y="741432"/>
            <a:ext cx="2604213" cy="461665"/>
          </a:xfrm>
          <a:prstGeom prst="rect">
            <a:avLst/>
          </a:prstGeom>
          <a:noFill/>
          <a:ln w="9525" cap="flat" cmpd="sng" algn="ctr">
            <a:solidFill>
              <a:sysClr val="windowText" lastClr="000000">
                <a:shade val="48000"/>
                <a:satMod val="110000"/>
              </a:sysClr>
            </a:solidFill>
            <a:prstDash val="solid"/>
          </a:ln>
          <a:effectLst>
            <a:outerShdw blurRad="130000" dist="101600" dir="2700000" algn="tl" rotWithShape="0">
              <a:sysClr val="window" lastClr="FFFFFF">
                <a:alpha val="35000"/>
              </a:sysClr>
            </a:outerShdw>
          </a:effectLst>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Trade-In</a:t>
            </a:r>
            <a:endParaRPr kumimoji="0" lang="ru-RU" sz="2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09896054"/>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1000"/>
            <a:lum/>
          </a:blip>
          <a:srcRect/>
          <a:stretch>
            <a:fillRect/>
          </a:stretch>
        </a:blipFill>
        <a:effectLst/>
      </p:bgPr>
    </p:bg>
    <p:spTree>
      <p:nvGrpSpPr>
        <p:cNvPr id="1" name=""/>
        <p:cNvGrpSpPr/>
        <p:nvPr/>
      </p:nvGrpSpPr>
      <p:grpSpPr>
        <a:xfrm>
          <a:off x="0" y="0"/>
          <a:ext cx="0" cy="0"/>
          <a:chOff x="0" y="0"/>
          <a:chExt cx="0" cy="0"/>
        </a:xfrm>
      </p:grpSpPr>
      <p:sp>
        <p:nvSpPr>
          <p:cNvPr id="7" name="직사각형 7"/>
          <p:cNvSpPr/>
          <p:nvPr/>
        </p:nvSpPr>
        <p:spPr>
          <a:xfrm>
            <a:off x="178264" y="215643"/>
            <a:ext cx="6451136" cy="12978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200" dirty="0">
              <a:solidFill>
                <a:schemeClr val="tx1"/>
              </a:solidFill>
            </a:endParaRPr>
          </a:p>
        </p:txBody>
      </p:sp>
      <p:pic>
        <p:nvPicPr>
          <p:cNvPr id="15" name="Picture 2" descr="H:\_WORK\Яна\11\11.png"/>
          <p:cNvPicPr>
            <a:picLocks noChangeAspect="1" noChangeArrowheads="1"/>
          </p:cNvPicPr>
          <p:nvPr/>
        </p:nvPicPr>
        <p:blipFill>
          <a:blip r:embed="rId4" cstate="print"/>
          <a:srcRect/>
          <a:stretch>
            <a:fillRect/>
          </a:stretch>
        </p:blipFill>
        <p:spPr bwMode="auto">
          <a:xfrm>
            <a:off x="178264" y="210689"/>
            <a:ext cx="4775540" cy="3547409"/>
          </a:xfrm>
          <a:prstGeom prst="rect">
            <a:avLst/>
          </a:prstGeom>
          <a:noFill/>
        </p:spPr>
      </p:pic>
      <p:pic>
        <p:nvPicPr>
          <p:cNvPr id="16" name="Picture 4" descr="H:\_WORK\Яна\11\11-2.png"/>
          <p:cNvPicPr>
            <a:picLocks noChangeAspect="1" noChangeArrowheads="1"/>
          </p:cNvPicPr>
          <p:nvPr/>
        </p:nvPicPr>
        <p:blipFill>
          <a:blip r:embed="rId5" cstate="print"/>
          <a:srcRect/>
          <a:stretch>
            <a:fillRect/>
          </a:stretch>
        </p:blipFill>
        <p:spPr bwMode="auto">
          <a:xfrm>
            <a:off x="5327664" y="990600"/>
            <a:ext cx="3716323" cy="5090044"/>
          </a:xfrm>
          <a:prstGeom prst="rect">
            <a:avLst/>
          </a:prstGeom>
          <a:noFill/>
        </p:spPr>
      </p:pic>
      <p:sp>
        <p:nvSpPr>
          <p:cNvPr id="17" name="TextBox 16"/>
          <p:cNvSpPr txBox="1"/>
          <p:nvPr/>
        </p:nvSpPr>
        <p:spPr>
          <a:xfrm>
            <a:off x="318134" y="3535622"/>
            <a:ext cx="4495800" cy="3277820"/>
          </a:xfrm>
          <a:prstGeom prst="rect">
            <a:avLst/>
          </a:prstGeom>
          <a:solidFill>
            <a:schemeClr val="tx1"/>
          </a:solidFill>
        </p:spPr>
        <p:txBody>
          <a:bodyPr wrap="square" rtlCol="0">
            <a:spAutoFit/>
          </a:bodyPr>
          <a:lstStyle/>
          <a:p>
            <a:r>
              <a:rPr lang="en-US" sz="1200" dirty="0">
                <a:solidFill>
                  <a:schemeClr val="tx2">
                    <a:lumMod val="50000"/>
                  </a:schemeClr>
                </a:solidFill>
                <a:latin typeface="Arial" panose="020B0604020202020204" pitchFamily="34" charset="0"/>
                <a:cs typeface="Arial" panose="020B0604020202020204" pitchFamily="34" charset="0"/>
              </a:rPr>
              <a:t>NIS Company has established an experienced aftersales service support center for any of Mi chain product.</a:t>
            </a:r>
            <a:endParaRPr lang="ru-RU" sz="1200" dirty="0">
              <a:solidFill>
                <a:schemeClr val="tx2">
                  <a:lumMod val="50000"/>
                </a:schemeClr>
              </a:solidFill>
              <a:latin typeface="Arial" panose="020B0604020202020204" pitchFamily="34" charset="0"/>
              <a:cs typeface="Arial" panose="020B0604020202020204" pitchFamily="34" charset="0"/>
            </a:endParaRPr>
          </a:p>
          <a:p>
            <a:r>
              <a:rPr lang="en-US" sz="1200" dirty="0">
                <a:solidFill>
                  <a:schemeClr val="tx2">
                    <a:lumMod val="50000"/>
                  </a:schemeClr>
                </a:solidFill>
                <a:latin typeface="Arial" panose="020B0604020202020204" pitchFamily="34" charset="0"/>
                <a:cs typeface="Arial" panose="020B0604020202020204" pitchFamily="34" charset="0"/>
              </a:rPr>
              <a:t>By cooperating with our long</a:t>
            </a:r>
            <a:r>
              <a:rPr lang="ru-RU" sz="1200" dirty="0">
                <a:solidFill>
                  <a:schemeClr val="tx2">
                    <a:lumMod val="50000"/>
                  </a:schemeClr>
                </a:solidFill>
                <a:latin typeface="Arial" panose="020B0604020202020204" pitchFamily="34" charset="0"/>
                <a:cs typeface="Arial" panose="020B0604020202020204" pitchFamily="34" charset="0"/>
              </a:rPr>
              <a:t> </a:t>
            </a:r>
            <a:r>
              <a:rPr lang="en-US" sz="1200" dirty="0">
                <a:solidFill>
                  <a:schemeClr val="tx2">
                    <a:lumMod val="50000"/>
                  </a:schemeClr>
                </a:solidFill>
                <a:latin typeface="Arial" panose="020B0604020202020204" pitchFamily="34" charset="0"/>
                <a:cs typeface="Arial" panose="020B0604020202020204" pitchFamily="34" charset="0"/>
              </a:rPr>
              <a:t>term partners, Aftersales in UA is now available at every regional center of Ukraine. </a:t>
            </a:r>
            <a:endParaRPr lang="ru-RU" sz="1200" dirty="0">
              <a:solidFill>
                <a:schemeClr val="tx2">
                  <a:lumMod val="50000"/>
                </a:schemeClr>
              </a:solidFill>
              <a:latin typeface="Arial" panose="020B0604020202020204" pitchFamily="34" charset="0"/>
              <a:cs typeface="Arial" panose="020B0604020202020204" pitchFamily="34" charset="0"/>
            </a:endParaRPr>
          </a:p>
          <a:p>
            <a:endParaRPr lang="ru-RU" sz="1200" dirty="0">
              <a:solidFill>
                <a:schemeClr val="tx2">
                  <a:lumMod val="50000"/>
                </a:schemeClr>
              </a:solidFill>
              <a:latin typeface="Arial" panose="020B0604020202020204" pitchFamily="34" charset="0"/>
              <a:cs typeface="Arial" panose="020B0604020202020204" pitchFamily="34" charset="0"/>
            </a:endParaRPr>
          </a:p>
          <a:p>
            <a:r>
              <a:rPr lang="en-US" sz="1200" dirty="0">
                <a:solidFill>
                  <a:schemeClr val="tx2">
                    <a:lumMod val="50000"/>
                  </a:schemeClr>
                </a:solidFill>
                <a:latin typeface="Arial" panose="020B0604020202020204" pitchFamily="34" charset="0"/>
                <a:cs typeface="Arial" panose="020B0604020202020204" pitchFamily="34" charset="0"/>
              </a:rPr>
              <a:t>We are #1 to offer full support for any kind of Ecosystem device to its users: </a:t>
            </a:r>
            <a:endParaRPr lang="ru-RU" sz="1200" dirty="0">
              <a:solidFill>
                <a:schemeClr val="tx2">
                  <a:lumMod val="50000"/>
                </a:schemeClr>
              </a:solidFill>
              <a:latin typeface="Arial" panose="020B0604020202020204" pitchFamily="34" charset="0"/>
              <a:cs typeface="Arial" panose="020B0604020202020204" pitchFamily="34" charset="0"/>
            </a:endParaRPr>
          </a:p>
          <a:p>
            <a:pPr lvl="0"/>
            <a:r>
              <a:rPr lang="en-US" sz="1200" dirty="0">
                <a:solidFill>
                  <a:schemeClr val="tx2">
                    <a:lumMod val="50000"/>
                  </a:schemeClr>
                </a:solidFill>
                <a:latin typeface="Arial" panose="020B0604020202020204" pitchFamily="34" charset="0"/>
                <a:cs typeface="Arial" panose="020B0604020202020204" pitchFamily="34" charset="0"/>
              </a:rPr>
              <a:t>24/7 aftersales software/hardware support; </a:t>
            </a:r>
            <a:endParaRPr lang="ru-RU" sz="1200" dirty="0">
              <a:solidFill>
                <a:schemeClr val="tx2">
                  <a:lumMod val="50000"/>
                </a:schemeClr>
              </a:solidFill>
              <a:latin typeface="Arial" panose="020B0604020202020204" pitchFamily="34" charset="0"/>
              <a:cs typeface="Arial" panose="020B0604020202020204" pitchFamily="34" charset="0"/>
            </a:endParaRPr>
          </a:p>
          <a:p>
            <a:pPr lvl="0"/>
            <a:r>
              <a:rPr lang="en-US" sz="1200" dirty="0">
                <a:solidFill>
                  <a:schemeClr val="tx2">
                    <a:lumMod val="50000"/>
                  </a:schemeClr>
                </a:solidFill>
                <a:latin typeface="Arial" panose="020B0604020202020204" pitchFamily="34" charset="0"/>
                <a:cs typeface="Arial" panose="020B0604020202020204" pitchFamily="34" charset="0"/>
              </a:rPr>
              <a:t>Pick Mi – express service 24 hours;</a:t>
            </a:r>
            <a:endParaRPr lang="ru-RU" sz="1200" dirty="0">
              <a:solidFill>
                <a:schemeClr val="tx2">
                  <a:lumMod val="50000"/>
                </a:schemeClr>
              </a:solidFill>
              <a:latin typeface="Arial" panose="020B0604020202020204" pitchFamily="34" charset="0"/>
              <a:cs typeface="Arial" panose="020B0604020202020204" pitchFamily="34" charset="0"/>
            </a:endParaRPr>
          </a:p>
          <a:p>
            <a:pPr lvl="0"/>
            <a:r>
              <a:rPr lang="en-US" sz="1200" dirty="0">
                <a:solidFill>
                  <a:schemeClr val="tx2">
                    <a:lumMod val="50000"/>
                  </a:schemeClr>
                </a:solidFill>
                <a:latin typeface="Arial" panose="020B0604020202020204" pitchFamily="34" charset="0"/>
                <a:cs typeface="Arial" panose="020B0604020202020204" pitchFamily="34" charset="0"/>
              </a:rPr>
              <a:t>Trade-in; </a:t>
            </a:r>
            <a:endParaRPr lang="ru-RU" sz="1200" dirty="0">
              <a:solidFill>
                <a:schemeClr val="tx2">
                  <a:lumMod val="50000"/>
                </a:schemeClr>
              </a:solidFill>
              <a:latin typeface="Arial" panose="020B0604020202020204" pitchFamily="34" charset="0"/>
              <a:cs typeface="Arial" panose="020B0604020202020204" pitchFamily="34" charset="0"/>
            </a:endParaRPr>
          </a:p>
          <a:p>
            <a:pPr lvl="0"/>
            <a:r>
              <a:rPr lang="en-US" sz="1200" dirty="0">
                <a:solidFill>
                  <a:schemeClr val="tx2">
                    <a:lumMod val="50000"/>
                  </a:schemeClr>
                </a:solidFill>
                <a:latin typeface="Arial" panose="020B0604020202020204" pitchFamily="34" charset="0"/>
                <a:cs typeface="Arial" panose="020B0604020202020204" pitchFamily="34" charset="0"/>
              </a:rPr>
              <a:t>Protect; </a:t>
            </a:r>
            <a:endParaRPr lang="ru-RU" sz="1200" dirty="0">
              <a:solidFill>
                <a:schemeClr val="tx2">
                  <a:lumMod val="50000"/>
                </a:schemeClr>
              </a:solidFill>
              <a:latin typeface="Arial" panose="020B0604020202020204" pitchFamily="34" charset="0"/>
              <a:cs typeface="Arial" panose="020B0604020202020204" pitchFamily="34" charset="0"/>
            </a:endParaRPr>
          </a:p>
          <a:p>
            <a:pPr lvl="0"/>
            <a:r>
              <a:rPr lang="en-US" sz="1200" dirty="0">
                <a:solidFill>
                  <a:schemeClr val="tx2">
                    <a:lumMod val="50000"/>
                  </a:schemeClr>
                </a:solidFill>
                <a:latin typeface="Arial" panose="020B0604020202020204" pitchFamily="34" charset="0"/>
                <a:cs typeface="Arial" panose="020B0604020202020204" pitchFamily="34" charset="0"/>
              </a:rPr>
              <a:t>Gift - gift certificate; </a:t>
            </a:r>
            <a:endParaRPr lang="ru-RU" sz="1200" dirty="0">
              <a:solidFill>
                <a:schemeClr val="tx2">
                  <a:lumMod val="50000"/>
                </a:schemeClr>
              </a:solidFill>
              <a:latin typeface="Arial" panose="020B0604020202020204" pitchFamily="34" charset="0"/>
              <a:cs typeface="Arial" panose="020B0604020202020204" pitchFamily="34" charset="0"/>
            </a:endParaRPr>
          </a:p>
          <a:p>
            <a:pPr lvl="0"/>
            <a:r>
              <a:rPr lang="en-US" sz="1200" dirty="0">
                <a:solidFill>
                  <a:schemeClr val="tx2">
                    <a:lumMod val="50000"/>
                  </a:schemeClr>
                </a:solidFill>
                <a:latin typeface="Arial" panose="020B0604020202020204" pitchFamily="34" charset="0"/>
                <a:cs typeface="Arial" panose="020B0604020202020204" pitchFamily="34" charset="0"/>
              </a:rPr>
              <a:t>12-24 month of full warranty support for any Xiaomi ecosystem product. </a:t>
            </a:r>
            <a:endParaRPr lang="ru-RU" sz="1200" dirty="0">
              <a:solidFill>
                <a:schemeClr val="tx2">
                  <a:lumMod val="50000"/>
                </a:schemeClr>
              </a:solidFill>
              <a:latin typeface="Arial" panose="020B0604020202020204" pitchFamily="34" charset="0"/>
              <a:cs typeface="Arial" panose="020B0604020202020204" pitchFamily="34" charset="0"/>
            </a:endParaRPr>
          </a:p>
          <a:p>
            <a:r>
              <a:rPr lang="en-US" sz="1200" dirty="0">
                <a:solidFill>
                  <a:schemeClr val="tx2">
                    <a:lumMod val="50000"/>
                  </a:schemeClr>
                </a:solidFill>
                <a:latin typeface="Arial" panose="020B0604020202020204" pitchFamily="34" charset="0"/>
                <a:cs typeface="Arial" panose="020B0604020202020204" pitchFamily="34" charset="0"/>
              </a:rPr>
              <a:t>Also we provide 7 days a week support via MIUI website of the official fan community and forum.</a:t>
            </a:r>
            <a:endParaRPr lang="ru-RU" sz="1200" dirty="0">
              <a:solidFill>
                <a:schemeClr val="tx2">
                  <a:lumMod val="50000"/>
                </a:schemeClr>
              </a:solidFill>
              <a:latin typeface="Arial" panose="020B0604020202020204" pitchFamily="34" charset="0"/>
              <a:cs typeface="Arial" panose="020B0604020202020204" pitchFamily="34" charset="0"/>
            </a:endParaRPr>
          </a:p>
          <a:p>
            <a:endParaRPr lang="uk-UA" sz="1100" dirty="0"/>
          </a:p>
        </p:txBody>
      </p:sp>
      <p:sp>
        <p:nvSpPr>
          <p:cNvPr id="9" name="object 4"/>
          <p:cNvSpPr txBox="1">
            <a:spLocks/>
          </p:cNvSpPr>
          <p:nvPr/>
        </p:nvSpPr>
        <p:spPr>
          <a:xfrm>
            <a:off x="-900608" y="375264"/>
            <a:ext cx="9902904" cy="214558"/>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AFTERSALE SERVICE</a:t>
            </a:r>
            <a:endPar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endParaRPr>
          </a:p>
        </p:txBody>
      </p:sp>
      <p:sp>
        <p:nvSpPr>
          <p:cNvPr id="10" name="object 5"/>
          <p:cNvSpPr/>
          <p:nvPr/>
        </p:nvSpPr>
        <p:spPr>
          <a:xfrm>
            <a:off x="8943340" y="408952"/>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rgbClr val="FFC000"/>
          </a:solidFill>
        </p:spPr>
        <p:txBody>
          <a:bodyPr wrap="square" lIns="0" tIns="0" rIns="0" bIns="0" rtlCol="0"/>
          <a:lstStyle/>
          <a:p>
            <a:endParaRPr/>
          </a:p>
        </p:txBody>
      </p:sp>
    </p:spTree>
    <p:extLst>
      <p:ext uri="{BB962C8B-B14F-4D97-AF65-F5344CB8AC3E}">
        <p14:creationId xmlns:p14="http://schemas.microsoft.com/office/powerpoint/2010/main" val="1589929422"/>
      </p:ext>
    </p:extLst>
  </p:cSld>
  <p:clrMapOvr>
    <a:masterClrMapping/>
  </p:clrMapOvr>
  <p:transition spd="slow" advTm="3000">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2"/>
          <p:cNvSpPr/>
          <p:nvPr/>
        </p:nvSpPr>
        <p:spPr>
          <a:xfrm>
            <a:off x="2263140" y="0"/>
            <a:ext cx="6880859" cy="1513839"/>
          </a:xfrm>
          <a:prstGeom prst="rect">
            <a:avLst/>
          </a:prstGeom>
          <a:blipFill>
            <a:blip r:embed="rId2" cstate="print"/>
            <a:stretch>
              <a:fillRect/>
            </a:stretch>
          </a:blipFill>
        </p:spPr>
        <p:txBody>
          <a:bodyPr wrap="square" lIns="0" tIns="0" rIns="0" bIns="0" rtlCol="0"/>
          <a:lstStyle/>
          <a:p>
            <a:endParaRPr/>
          </a:p>
        </p:txBody>
      </p:sp>
      <p:sp>
        <p:nvSpPr>
          <p:cNvPr id="5" name="Rectangle 4"/>
          <p:cNvSpPr/>
          <p:nvPr/>
        </p:nvSpPr>
        <p:spPr>
          <a:xfrm>
            <a:off x="0" y="881600"/>
            <a:ext cx="611560" cy="50768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Rectangle 6"/>
          <p:cNvSpPr/>
          <p:nvPr/>
        </p:nvSpPr>
        <p:spPr>
          <a:xfrm>
            <a:off x="8299648" y="1259024"/>
            <a:ext cx="844352" cy="449235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0482" name="Picture 2"/>
          <p:cNvPicPr>
            <a:picLocks noChangeAspect="1" noChangeArrowheads="1"/>
          </p:cNvPicPr>
          <p:nvPr/>
        </p:nvPicPr>
        <p:blipFill rotWithShape="1">
          <a:blip r:embed="rId3" cstate="print"/>
          <a:srcRect t="-2" b="261"/>
          <a:stretch/>
        </p:blipFill>
        <p:spPr bwMode="auto">
          <a:xfrm>
            <a:off x="0" y="0"/>
            <a:ext cx="9144000" cy="6840000"/>
          </a:xfrm>
          <a:prstGeom prst="rect">
            <a:avLst/>
          </a:prstGeom>
          <a:noFill/>
          <a:ln w="9525">
            <a:noFill/>
            <a:miter lim="800000"/>
            <a:headEnd/>
            <a:tailEnd/>
          </a:ln>
          <a:effectLst/>
        </p:spPr>
      </p:pic>
      <p:sp>
        <p:nvSpPr>
          <p:cNvPr id="2" name="Rectangle 1"/>
          <p:cNvSpPr/>
          <p:nvPr/>
        </p:nvSpPr>
        <p:spPr>
          <a:xfrm>
            <a:off x="0" y="0"/>
            <a:ext cx="9144000" cy="155679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Rectangle 3"/>
          <p:cNvSpPr/>
          <p:nvPr/>
        </p:nvSpPr>
        <p:spPr>
          <a:xfrm>
            <a:off x="0" y="5328592"/>
            <a:ext cx="9144000" cy="1556792"/>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Rectangle 5"/>
          <p:cNvSpPr/>
          <p:nvPr/>
        </p:nvSpPr>
        <p:spPr>
          <a:xfrm>
            <a:off x="152400" y="152400"/>
            <a:ext cx="8884096" cy="133238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object 3"/>
          <p:cNvSpPr/>
          <p:nvPr/>
        </p:nvSpPr>
        <p:spPr>
          <a:xfrm>
            <a:off x="167005" y="116632"/>
            <a:ext cx="1308651" cy="768597"/>
          </a:xfrm>
          <a:prstGeom prst="rect">
            <a:avLst/>
          </a:prstGeom>
          <a:blipFill>
            <a:blip r:embed="rId5"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
        <p:nvSpPr>
          <p:cNvPr id="9" name="object 4"/>
          <p:cNvSpPr txBox="1">
            <a:spLocks/>
          </p:cNvSpPr>
          <p:nvPr/>
        </p:nvSpPr>
        <p:spPr>
          <a:xfrm>
            <a:off x="-900608" y="375264"/>
            <a:ext cx="9902904" cy="214558"/>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AFTERSALE SERVICE</a:t>
            </a:r>
            <a:endPar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endParaRPr>
          </a:p>
        </p:txBody>
      </p:sp>
      <p:sp>
        <p:nvSpPr>
          <p:cNvPr id="10" name="object 5"/>
          <p:cNvSpPr/>
          <p:nvPr/>
        </p:nvSpPr>
        <p:spPr>
          <a:xfrm>
            <a:off x="8979852" y="408952"/>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rgbClr val="FFC000"/>
          </a:solidFill>
        </p:spPr>
        <p:txBody>
          <a:bodyPr wrap="square" lIns="0" tIns="0" rIns="0" bIns="0" rtlCol="0"/>
          <a:lstStyle/>
          <a:p>
            <a:endParaRPr/>
          </a:p>
        </p:txBody>
      </p:sp>
    </p:spTree>
  </p:cSld>
  <p:clrMapOvr>
    <a:masterClrMapping/>
  </p:clrMapOvr>
  <p:transition advClick="0" advTm="10000">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sp>
        <p:nvSpPr>
          <p:cNvPr id="2" name="Rectangle 1"/>
          <p:cNvSpPr/>
          <p:nvPr/>
        </p:nvSpPr>
        <p:spPr>
          <a:xfrm>
            <a:off x="0" y="0"/>
            <a:ext cx="9144000" cy="155679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Rectangle 3"/>
          <p:cNvSpPr/>
          <p:nvPr/>
        </p:nvSpPr>
        <p:spPr>
          <a:xfrm>
            <a:off x="-1977" y="5733256"/>
            <a:ext cx="9144000" cy="112474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object 3"/>
          <p:cNvSpPr/>
          <p:nvPr/>
        </p:nvSpPr>
        <p:spPr>
          <a:xfrm>
            <a:off x="167005" y="116632"/>
            <a:ext cx="1308651" cy="768597"/>
          </a:xfrm>
          <a:prstGeom prst="rect">
            <a:avLst/>
          </a:prstGeom>
          <a:blipFill>
            <a:blip r:embed="rId3"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
        <p:nvSpPr>
          <p:cNvPr id="6" name="object 4"/>
          <p:cNvSpPr txBox="1">
            <a:spLocks/>
          </p:cNvSpPr>
          <p:nvPr/>
        </p:nvSpPr>
        <p:spPr>
          <a:xfrm>
            <a:off x="-900608" y="375264"/>
            <a:ext cx="9902904" cy="214558"/>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AFTERSALE SERVICE</a:t>
            </a:r>
            <a:endPar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endParaRPr>
          </a:p>
        </p:txBody>
      </p:sp>
      <p:sp>
        <p:nvSpPr>
          <p:cNvPr id="7" name="object 5"/>
          <p:cNvSpPr/>
          <p:nvPr/>
        </p:nvSpPr>
        <p:spPr>
          <a:xfrm>
            <a:off x="8979852" y="408952"/>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rgbClr val="FFC000"/>
          </a:solidFill>
        </p:spPr>
        <p:txBody>
          <a:bodyPr wrap="square" lIns="0" tIns="0" rIns="0" bIns="0" rtlCol="0"/>
          <a:lstStyle/>
          <a:p>
            <a:endParaRPr/>
          </a:p>
        </p:txBody>
      </p:sp>
      <p:sp>
        <p:nvSpPr>
          <p:cNvPr id="8" name="Rectangle 7"/>
          <p:cNvSpPr/>
          <p:nvPr/>
        </p:nvSpPr>
        <p:spPr>
          <a:xfrm>
            <a:off x="0" y="1330202"/>
            <a:ext cx="167005" cy="447506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Rectangle 8"/>
          <p:cNvSpPr/>
          <p:nvPr/>
        </p:nvSpPr>
        <p:spPr>
          <a:xfrm>
            <a:off x="8975018" y="1590480"/>
            <a:ext cx="167005" cy="447506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Rectangle 9"/>
          <p:cNvSpPr/>
          <p:nvPr/>
        </p:nvSpPr>
        <p:spPr>
          <a:xfrm>
            <a:off x="0" y="5733256"/>
            <a:ext cx="9144000" cy="1152128"/>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ransition advClick="0" advTm="10000">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object 2"/>
          <p:cNvSpPr/>
          <p:nvPr/>
        </p:nvSpPr>
        <p:spPr>
          <a:xfrm>
            <a:off x="2263140" y="0"/>
            <a:ext cx="6880859" cy="1513839"/>
          </a:xfrm>
          <a:prstGeom prst="rect">
            <a:avLst/>
          </a:prstGeom>
          <a:blipFill>
            <a:blip r:embed="rId3" cstate="print"/>
            <a:stretch>
              <a:fillRect/>
            </a:stretch>
          </a:blipFill>
        </p:spPr>
        <p:txBody>
          <a:bodyPr wrap="square" lIns="0" tIns="0" rIns="0" bIns="0" rtlCol="0"/>
          <a:lstStyle/>
          <a:p>
            <a:endParaRPr/>
          </a:p>
        </p:txBody>
      </p:sp>
      <p:sp>
        <p:nvSpPr>
          <p:cNvPr id="2" name="TextBox 1"/>
          <p:cNvSpPr txBox="1"/>
          <p:nvPr/>
        </p:nvSpPr>
        <p:spPr>
          <a:xfrm>
            <a:off x="1647447" y="1381813"/>
            <a:ext cx="5715040" cy="461665"/>
          </a:xfrm>
          <a:prstGeom prst="rect">
            <a:avLst/>
          </a:prstGeom>
          <a:noFill/>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n-US" sz="2400" dirty="0">
                <a:latin typeface="Arial" panose="020B0604020202020204" pitchFamily="34" charset="0"/>
                <a:cs typeface="Arial" panose="020B0604020202020204" pitchFamily="34" charset="0"/>
              </a:rPr>
              <a:t>Additional Services</a:t>
            </a:r>
            <a:endParaRPr lang="ru-RU" sz="2400" dirty="0">
              <a:latin typeface="Arial" panose="020B0604020202020204" pitchFamily="34" charset="0"/>
              <a:cs typeface="Arial" panose="020B0604020202020204" pitchFamily="34" charset="0"/>
            </a:endParaRPr>
          </a:p>
        </p:txBody>
      </p:sp>
      <p:sp>
        <p:nvSpPr>
          <p:cNvPr id="3" name="TextBox 2"/>
          <p:cNvSpPr txBox="1"/>
          <p:nvPr/>
        </p:nvSpPr>
        <p:spPr>
          <a:xfrm>
            <a:off x="5004048" y="4576977"/>
            <a:ext cx="3714776" cy="1169551"/>
          </a:xfrm>
          <a:prstGeom prst="rect">
            <a:avLst/>
          </a:prstGeom>
          <a:solidFill>
            <a:schemeClr val="tx1"/>
          </a:solidFill>
          <a:effectLst/>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400" dirty="0">
                <a:latin typeface="Arial" panose="020B0604020202020204" pitchFamily="34" charset="0"/>
                <a:cs typeface="Arial" panose="020B0604020202020204" pitchFamily="34" charset="0"/>
              </a:rPr>
              <a:t>“Pick Mi” + 24 Express service - a fast support/repair of any Xiaomi ecosystem gadget by «NIS Service Ukraine" at maximum of 24 hours (from receipt of device support center).</a:t>
            </a:r>
            <a:endParaRPr lang="ru-RU" sz="1400" dirty="0">
              <a:latin typeface="Arial" panose="020B0604020202020204" pitchFamily="34" charset="0"/>
              <a:cs typeface="Arial" panose="020B0604020202020204" pitchFamily="34" charset="0"/>
            </a:endParaRPr>
          </a:p>
        </p:txBody>
      </p:sp>
      <p:sp>
        <p:nvSpPr>
          <p:cNvPr id="5" name="TextBox 4"/>
          <p:cNvSpPr txBox="1"/>
          <p:nvPr/>
        </p:nvSpPr>
        <p:spPr>
          <a:xfrm>
            <a:off x="611560" y="4576977"/>
            <a:ext cx="3786214" cy="1169551"/>
          </a:xfrm>
          <a:prstGeom prst="rect">
            <a:avLst/>
          </a:prstGeom>
          <a:solidFill>
            <a:schemeClr val="tx1"/>
          </a:solidFill>
          <a:effectLst/>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400" dirty="0">
                <a:latin typeface="Arial" panose="020B0604020202020204" pitchFamily="34" charset="0"/>
                <a:cs typeface="Arial" panose="020B0604020202020204" pitchFamily="34" charset="0"/>
              </a:rPr>
              <a:t>The NIS provides services for the recycling of all kinds of electronics to make greener future. Professional recycling is one of the rapidly developing areas of the NIS utilization department.</a:t>
            </a:r>
            <a:endParaRPr lang="ru-RU" sz="1400" dirty="0">
              <a:latin typeface="Arial" panose="020B0604020202020204" pitchFamily="34" charset="0"/>
              <a:cs typeface="Arial" panose="020B0604020202020204" pitchFamily="34" charset="0"/>
            </a:endParaRPr>
          </a:p>
        </p:txBody>
      </p:sp>
      <p:sp>
        <p:nvSpPr>
          <p:cNvPr id="6" name="TextBox 5"/>
          <p:cNvSpPr txBox="1"/>
          <p:nvPr/>
        </p:nvSpPr>
        <p:spPr>
          <a:xfrm>
            <a:off x="1826006" y="3892001"/>
            <a:ext cx="1357322" cy="369332"/>
          </a:xfrm>
          <a:prstGeom prst="rect">
            <a:avLst/>
          </a:prstGeom>
          <a:ln w="9525">
            <a:solidFill>
              <a:schemeClr val="tx1">
                <a:lumMod val="65000"/>
              </a:schemeClr>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dirty="0">
                <a:latin typeface="Arial" panose="020B0604020202020204" pitchFamily="34" charset="0"/>
                <a:cs typeface="Arial" panose="020B0604020202020204" pitchFamily="34" charset="0"/>
              </a:rPr>
              <a:t>Utilization</a:t>
            </a:r>
            <a:endParaRPr lang="ru-RU" dirty="0">
              <a:latin typeface="Arial" panose="020B0604020202020204" pitchFamily="34" charset="0"/>
              <a:cs typeface="Arial" panose="020B0604020202020204" pitchFamily="34" charset="0"/>
            </a:endParaRPr>
          </a:p>
        </p:txBody>
      </p:sp>
      <p:sp>
        <p:nvSpPr>
          <p:cNvPr id="7" name="TextBox 6"/>
          <p:cNvSpPr txBox="1"/>
          <p:nvPr/>
        </p:nvSpPr>
        <p:spPr>
          <a:xfrm>
            <a:off x="6372200" y="3892001"/>
            <a:ext cx="1285884" cy="369332"/>
          </a:xfrm>
          <a:prstGeom prst="rect">
            <a:avLst/>
          </a:prstGeom>
          <a:ln w="6350">
            <a:solidFill>
              <a:schemeClr val="tx1">
                <a:lumMod val="75000"/>
              </a:schemeClr>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PickMi</a:t>
            </a:r>
            <a:r>
              <a:rPr lang="en-US" dirty="0">
                <a:latin typeface="Arial" panose="020B0604020202020204" pitchFamily="34" charset="0"/>
                <a:cs typeface="Arial" panose="020B0604020202020204" pitchFamily="34" charset="0"/>
              </a:rPr>
              <a:t>”</a:t>
            </a:r>
            <a:endParaRPr lang="ru-RU" dirty="0">
              <a:latin typeface="Arial" panose="020B0604020202020204" pitchFamily="34" charset="0"/>
              <a:cs typeface="Arial" panose="020B0604020202020204" pitchFamily="34" charset="0"/>
            </a:endParaRPr>
          </a:p>
        </p:txBody>
      </p:sp>
      <p:sp>
        <p:nvSpPr>
          <p:cNvPr id="8" name="object 3"/>
          <p:cNvSpPr/>
          <p:nvPr/>
        </p:nvSpPr>
        <p:spPr>
          <a:xfrm>
            <a:off x="167005" y="116632"/>
            <a:ext cx="1308651" cy="768597"/>
          </a:xfrm>
          <a:prstGeom prst="rect">
            <a:avLst/>
          </a:prstGeom>
          <a:blipFill>
            <a:blip r:embed="rId4"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
        <p:nvSpPr>
          <p:cNvPr id="9" name="object 4"/>
          <p:cNvSpPr txBox="1">
            <a:spLocks/>
          </p:cNvSpPr>
          <p:nvPr/>
        </p:nvSpPr>
        <p:spPr>
          <a:xfrm>
            <a:off x="-900608" y="375264"/>
            <a:ext cx="9902904" cy="214558"/>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AFTERSALE SERVICE</a:t>
            </a:r>
            <a:endPar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endParaRPr>
          </a:p>
        </p:txBody>
      </p:sp>
      <p:sp>
        <p:nvSpPr>
          <p:cNvPr id="10" name="object 5"/>
          <p:cNvSpPr/>
          <p:nvPr/>
        </p:nvSpPr>
        <p:spPr>
          <a:xfrm>
            <a:off x="8943340" y="410153"/>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rgbClr val="FFC000"/>
          </a:solidFill>
        </p:spPr>
        <p:txBody>
          <a:bodyPr wrap="square" lIns="0" tIns="0" rIns="0" bIns="0" rtlCol="0"/>
          <a:lstStyle/>
          <a:p>
            <a:endParaRPr/>
          </a:p>
        </p:txBody>
      </p:sp>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7535" y="2205790"/>
            <a:ext cx="2611388" cy="1447717"/>
          </a:xfrm>
          <a:prstGeom prst="rect">
            <a:avLst/>
          </a:prstGeom>
        </p:spPr>
      </p:pic>
      <p:pic>
        <p:nvPicPr>
          <p:cNvPr id="15" name="Picture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2915" y="2205790"/>
            <a:ext cx="1485169" cy="1454547"/>
          </a:xfrm>
          <a:prstGeom prst="rect">
            <a:avLst/>
          </a:prstGeom>
        </p:spPr>
      </p:pic>
    </p:spTree>
  </p:cSld>
  <p:clrMapOvr>
    <a:masterClrMapping/>
  </p:clrMapOvr>
  <p:transition advClick="0" advTm="10000">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sp>
        <p:nvSpPr>
          <p:cNvPr id="5" name="TextBox 4"/>
          <p:cNvSpPr txBox="1"/>
          <p:nvPr/>
        </p:nvSpPr>
        <p:spPr>
          <a:xfrm>
            <a:off x="4929190" y="3571876"/>
            <a:ext cx="3857652" cy="1446550"/>
          </a:xfrm>
          <a:prstGeom prst="rect">
            <a:avLst/>
          </a:prstGeom>
          <a:noFill/>
        </p:spPr>
        <p:txBody>
          <a:bodyPr wrap="square" rtlCol="0">
            <a:spAutoFit/>
          </a:bodyPr>
          <a:lstStyle/>
          <a:p>
            <a:pPr algn="ctr"/>
            <a:r>
              <a:rPr lang="en-US" sz="4400" dirty="0">
                <a:solidFill>
                  <a:schemeClr val="bg1"/>
                </a:solidFill>
                <a:latin typeface="Arial" panose="020B0604020202020204" pitchFamily="34" charset="0"/>
                <a:cs typeface="Arial" panose="020B0604020202020204" pitchFamily="34" charset="0"/>
              </a:rPr>
              <a:t>&amp; Communities</a:t>
            </a:r>
            <a:r>
              <a:rPr lang="en-US" sz="4400" dirty="0">
                <a:latin typeface="Arial" panose="020B0604020202020204" pitchFamily="34" charset="0"/>
                <a:cs typeface="Arial" panose="020B0604020202020204" pitchFamily="34" charset="0"/>
              </a:rPr>
              <a:t> </a:t>
            </a:r>
            <a:endParaRPr lang="ru-RU" sz="4400" dirty="0">
              <a:latin typeface="Arial" panose="020B0604020202020204" pitchFamily="34" charset="0"/>
              <a:cs typeface="Arial" panose="020B0604020202020204" pitchFamily="34" charset="0"/>
            </a:endParaRPr>
          </a:p>
        </p:txBody>
      </p:sp>
    </p:spTree>
  </p:cSld>
  <p:clrMapOvr>
    <a:masterClrMapping/>
  </p:clrMapOvr>
  <p:transition advClick="0" advTm="10000">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advClick="0" advTm="10000">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advClick="0" advTm="10000">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cstate="print"/>
          <a:srcRect/>
          <a:stretch>
            <a:fillRect/>
          </a:stretch>
        </p:blipFill>
        <p:spPr bwMode="auto">
          <a:xfrm>
            <a:off x="0" y="1"/>
            <a:ext cx="9144000" cy="6858000"/>
          </a:xfrm>
          <a:prstGeom prst="rect">
            <a:avLst/>
          </a:prstGeom>
          <a:noFill/>
          <a:ln w="9525">
            <a:noFill/>
            <a:miter lim="800000"/>
            <a:headEnd/>
            <a:tailEnd/>
          </a:ln>
          <a:effectLst/>
        </p:spPr>
      </p:pic>
    </p:spTree>
  </p:cSld>
  <p:clrMapOvr>
    <a:masterClrMapping/>
  </p:clrMapOvr>
  <p:transition advClick="0" advTm="10000">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advClick="0" advTm="10000">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cstate="print"/>
          <a:srcRect/>
          <a:stretch>
            <a:fillRect/>
          </a:stretch>
        </p:blipFill>
        <p:spPr bwMode="auto">
          <a:xfrm>
            <a:off x="0" y="0"/>
            <a:ext cx="9143999" cy="6858000"/>
          </a:xfrm>
          <a:prstGeom prst="rect">
            <a:avLst/>
          </a:prstGeom>
          <a:noFill/>
          <a:ln w="9525">
            <a:noFill/>
            <a:miter lim="800000"/>
            <a:headEnd/>
            <a:tailEnd/>
          </a:ln>
          <a:effectLst/>
        </p:spPr>
      </p:pic>
    </p:spTree>
  </p:cSld>
  <p:clrMapOvr>
    <a:masterClrMapping/>
  </p:clrMapOvr>
  <p:transition advClick="0" advTm="10000">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a:blip r:embed="rId2" cstate="print"/>
          <a:srcRect/>
          <a:stretch>
            <a:fillRect/>
          </a:stretch>
        </p:blipFill>
        <p:spPr bwMode="auto">
          <a:xfrm>
            <a:off x="0" y="0"/>
            <a:ext cx="9144000" cy="6858001"/>
          </a:xfrm>
          <a:prstGeom prst="rect">
            <a:avLst/>
          </a:prstGeom>
          <a:noFill/>
          <a:ln w="9525">
            <a:noFill/>
            <a:miter lim="800000"/>
            <a:headEnd/>
            <a:tailEnd/>
          </a:ln>
          <a:effectLst/>
        </p:spPr>
      </p:pic>
    </p:spTree>
  </p:cSld>
  <p:clrMapOvr>
    <a:masterClrMapping/>
  </p:clrMapOvr>
  <p:transition advClick="0" advTm="10000">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2" cstate="print"/>
          <a:srcRect/>
          <a:stretch>
            <a:fillRect/>
          </a:stretch>
        </p:blipFill>
        <p:spPr bwMode="auto">
          <a:xfrm>
            <a:off x="-1" y="0"/>
            <a:ext cx="9143999" cy="6857999"/>
          </a:xfrm>
          <a:prstGeom prst="rect">
            <a:avLst/>
          </a:prstGeom>
          <a:noFill/>
          <a:ln w="9525">
            <a:noFill/>
            <a:miter lim="800000"/>
            <a:headEnd/>
            <a:tailEnd/>
          </a:ln>
          <a:effectLst/>
        </p:spPr>
      </p:pic>
    </p:spTree>
  </p:cSld>
  <p:clrMapOvr>
    <a:masterClrMapping/>
  </p:clrMapOvr>
  <p:transition advClick="0" advTm="10000">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advClick="0" advTm="10000">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advClick="0" advTm="10000">
    <p:fade/>
  </p:transition>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6083" name="Picture 3"/>
          <p:cNvPicPr>
            <a:picLocks noChangeAspect="1" noChangeArrowheads="1"/>
          </p:cNvPicPr>
          <p:nvPr/>
        </p:nvPicPr>
        <p:blipFill rotWithShape="1">
          <a:blip r:embed="rId3" cstate="print"/>
          <a:srcRect t="16381" b="21080"/>
          <a:stretch/>
        </p:blipFill>
        <p:spPr bwMode="auto">
          <a:xfrm rot="20489352">
            <a:off x="3419933" y="3227853"/>
            <a:ext cx="5372853" cy="2870572"/>
          </a:xfrm>
          <a:prstGeom prst="rect">
            <a:avLst/>
          </a:prstGeom>
          <a:noFill/>
          <a:ln w="9525">
            <a:noFill/>
            <a:miter lim="800000"/>
            <a:headEnd/>
            <a:tailEnd/>
          </a:ln>
          <a:effectLst/>
        </p:spPr>
      </p:pic>
      <p:pic>
        <p:nvPicPr>
          <p:cNvPr id="46082" name="Picture 2"/>
          <p:cNvPicPr>
            <a:picLocks noChangeAspect="1" noChangeArrowheads="1"/>
          </p:cNvPicPr>
          <p:nvPr/>
        </p:nvPicPr>
        <p:blipFill>
          <a:blip r:embed="rId4" cstate="print"/>
          <a:srcRect t="16959" r="18421" b="10526"/>
          <a:stretch>
            <a:fillRect/>
          </a:stretch>
        </p:blipFill>
        <p:spPr bwMode="auto">
          <a:xfrm rot="2166326">
            <a:off x="377001" y="3157482"/>
            <a:ext cx="4124146" cy="2749431"/>
          </a:xfrm>
          <a:prstGeom prst="rect">
            <a:avLst/>
          </a:prstGeom>
          <a:noFill/>
          <a:ln w="9525">
            <a:noFill/>
            <a:miter lim="800000"/>
            <a:headEnd/>
            <a:tailEnd/>
          </a:ln>
          <a:effectLst/>
        </p:spPr>
      </p:pic>
      <p:pic>
        <p:nvPicPr>
          <p:cNvPr id="46084" name="Picture 4"/>
          <p:cNvPicPr>
            <a:picLocks noChangeAspect="1" noChangeArrowheads="1"/>
          </p:cNvPicPr>
          <p:nvPr/>
        </p:nvPicPr>
        <p:blipFill>
          <a:blip r:embed="rId5" cstate="print"/>
          <a:srcRect t="10667" b="9333"/>
          <a:stretch>
            <a:fillRect/>
          </a:stretch>
        </p:blipFill>
        <p:spPr bwMode="auto">
          <a:xfrm>
            <a:off x="126923" y="1105683"/>
            <a:ext cx="4624303" cy="2774598"/>
          </a:xfrm>
          <a:prstGeom prst="rect">
            <a:avLst/>
          </a:prstGeom>
          <a:noFill/>
          <a:ln w="9525">
            <a:noFill/>
            <a:miter lim="800000"/>
            <a:headEnd/>
            <a:tailEnd/>
          </a:ln>
          <a:effectLst/>
        </p:spPr>
      </p:pic>
      <p:pic>
        <p:nvPicPr>
          <p:cNvPr id="46085" name="Picture 5"/>
          <p:cNvPicPr>
            <a:picLocks noChangeAspect="1" noChangeArrowheads="1"/>
          </p:cNvPicPr>
          <p:nvPr/>
        </p:nvPicPr>
        <p:blipFill>
          <a:blip r:embed="rId6" cstate="print"/>
          <a:srcRect t="10526" b="5263"/>
          <a:stretch>
            <a:fillRect/>
          </a:stretch>
        </p:blipFill>
        <p:spPr bwMode="auto">
          <a:xfrm rot="1314841">
            <a:off x="4622494" y="1235926"/>
            <a:ext cx="4144330" cy="2617471"/>
          </a:xfrm>
          <a:prstGeom prst="rect">
            <a:avLst/>
          </a:prstGeom>
          <a:noFill/>
          <a:ln w="9525">
            <a:noFill/>
            <a:miter lim="800000"/>
            <a:headEnd/>
            <a:tailEnd/>
          </a:ln>
          <a:effectLst/>
        </p:spPr>
      </p:pic>
      <p:sp>
        <p:nvSpPr>
          <p:cNvPr id="7" name="object 4"/>
          <p:cNvSpPr txBox="1">
            <a:spLocks/>
          </p:cNvSpPr>
          <p:nvPr/>
        </p:nvSpPr>
        <p:spPr>
          <a:xfrm>
            <a:off x="827584" y="375264"/>
            <a:ext cx="8174712" cy="215444"/>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SMM</a:t>
            </a:r>
            <a:endPar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endParaRPr>
          </a:p>
        </p:txBody>
      </p:sp>
      <p:sp>
        <p:nvSpPr>
          <p:cNvPr id="8" name="object 5"/>
          <p:cNvSpPr/>
          <p:nvPr/>
        </p:nvSpPr>
        <p:spPr>
          <a:xfrm>
            <a:off x="8979852" y="408952"/>
            <a:ext cx="200660" cy="144780"/>
          </a:xfrm>
          <a:custGeom>
            <a:avLst/>
            <a:gdLst/>
            <a:ahLst/>
            <a:cxnLst/>
            <a:rect l="l" t="t" r="r" b="b"/>
            <a:pathLst>
              <a:path w="200659" h="144779">
                <a:moveTo>
                  <a:pt x="0" y="144767"/>
                </a:moveTo>
                <a:lnTo>
                  <a:pt x="200659" y="144767"/>
                </a:lnTo>
                <a:lnTo>
                  <a:pt x="200659" y="0"/>
                </a:lnTo>
                <a:lnTo>
                  <a:pt x="0" y="0"/>
                </a:lnTo>
                <a:lnTo>
                  <a:pt x="0" y="144767"/>
                </a:lnTo>
                <a:close/>
              </a:path>
            </a:pathLst>
          </a:custGeom>
          <a:solidFill>
            <a:srgbClr val="FFC000"/>
          </a:solidFill>
        </p:spPr>
        <p:txBody>
          <a:bodyPr wrap="square" lIns="0" tIns="0" rIns="0" bIns="0" rtlCol="0"/>
          <a:lstStyle/>
          <a:p>
            <a:endParaRPr/>
          </a:p>
        </p:txBody>
      </p:sp>
      <p:sp>
        <p:nvSpPr>
          <p:cNvPr id="9" name="object 3"/>
          <p:cNvSpPr/>
          <p:nvPr/>
        </p:nvSpPr>
        <p:spPr>
          <a:xfrm>
            <a:off x="167005" y="116632"/>
            <a:ext cx="1308651" cy="768597"/>
          </a:xfrm>
          <a:prstGeom prst="rect">
            <a:avLst/>
          </a:prstGeom>
          <a:blipFill>
            <a:blip r:embed="rId7"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Tree>
  </p:cSld>
  <p:clrMapOvr>
    <a:masterClrMapping/>
  </p:clrMapOvr>
  <p:transition advClick="0" advTm="10000">
    <p:fade/>
  </p:transition>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Прямоугольник 2"/>
          <p:cNvSpPr/>
          <p:nvPr/>
        </p:nvSpPr>
        <p:spPr>
          <a:xfrm>
            <a:off x="8943975" y="409575"/>
            <a:ext cx="200025" cy="142876"/>
          </a:xfrm>
          <a:prstGeom prst="rect">
            <a:avLst/>
          </a:prstGeom>
          <a:solidFill>
            <a:srgbClr val="5486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직사각형 7"/>
          <p:cNvSpPr/>
          <p:nvPr/>
        </p:nvSpPr>
        <p:spPr>
          <a:xfrm>
            <a:off x="178264" y="215643"/>
            <a:ext cx="6451136" cy="12978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200" dirty="0">
              <a:solidFill>
                <a:schemeClr val="tx1"/>
              </a:solidFill>
            </a:endParaRPr>
          </a:p>
        </p:txBody>
      </p:sp>
      <p:sp>
        <p:nvSpPr>
          <p:cNvPr id="5" name="Прямоугольник 4"/>
          <p:cNvSpPr/>
          <p:nvPr/>
        </p:nvSpPr>
        <p:spPr>
          <a:xfrm>
            <a:off x="237591" y="1128797"/>
            <a:ext cx="4433842" cy="738664"/>
          </a:xfrm>
          <a:prstGeom prst="rect">
            <a:avLst/>
          </a:prstGeom>
        </p:spPr>
        <p:txBody>
          <a:bodyPr wrap="square">
            <a:spAutoFit/>
          </a:bodyPr>
          <a:lstStyle/>
          <a:p>
            <a:r>
              <a:rPr lang="en-US" sz="1400" dirty="0">
                <a:solidFill>
                  <a:schemeClr val="tx2">
                    <a:lumMod val="50000"/>
                  </a:schemeClr>
                </a:solidFill>
                <a:latin typeface="Arial" panose="020B0604020202020204" pitchFamily="34" charset="0"/>
                <a:cs typeface="Arial" panose="020B0604020202020204" pitchFamily="34" charset="0"/>
              </a:rPr>
              <a:t>We expand information about </a:t>
            </a:r>
            <a:r>
              <a:rPr lang="en-US" sz="1400" dirty="0" err="1">
                <a:solidFill>
                  <a:schemeClr val="tx2">
                    <a:lumMod val="50000"/>
                  </a:schemeClr>
                </a:solidFill>
                <a:latin typeface="Arial" panose="020B0604020202020204" pitchFamily="34" charset="0"/>
                <a:cs typeface="Arial" panose="020B0604020202020204" pitchFamily="34" charset="0"/>
              </a:rPr>
              <a:t>Mi</a:t>
            </a:r>
            <a:r>
              <a:rPr lang="en-US" sz="1400" dirty="0">
                <a:solidFill>
                  <a:schemeClr val="tx2">
                    <a:lumMod val="50000"/>
                  </a:schemeClr>
                </a:solidFill>
                <a:latin typeface="Arial" panose="020B0604020202020204" pitchFamily="34" charset="0"/>
                <a:cs typeface="Arial" panose="020B0604020202020204" pitchFamily="34" charset="0"/>
              </a:rPr>
              <a:t> chain products to all Europe by promo cooperation with Winner of Junior Eurovision song contest – </a:t>
            </a:r>
            <a:r>
              <a:rPr lang="en-US" sz="1400" dirty="0" err="1">
                <a:solidFill>
                  <a:schemeClr val="tx2">
                    <a:lumMod val="50000"/>
                  </a:schemeClr>
                </a:solidFill>
                <a:latin typeface="Arial" panose="020B0604020202020204" pitchFamily="34" charset="0"/>
                <a:cs typeface="Arial" panose="020B0604020202020204" pitchFamily="34" charset="0"/>
              </a:rPr>
              <a:t>Petrik</a:t>
            </a:r>
            <a:r>
              <a:rPr lang="en-US" sz="1400" dirty="0">
                <a:solidFill>
                  <a:schemeClr val="tx2">
                    <a:lumMod val="50000"/>
                  </a:schemeClr>
                </a:solidFill>
                <a:latin typeface="Arial" panose="020B0604020202020204" pitchFamily="34" charset="0"/>
                <a:cs typeface="Arial" panose="020B0604020202020204" pitchFamily="34" charset="0"/>
              </a:rPr>
              <a:t> sister’s </a:t>
            </a:r>
            <a:r>
              <a:rPr lang="en-US" sz="1400" dirty="0">
                <a:latin typeface="Arial" panose="020B0604020202020204" pitchFamily="34" charset="0"/>
                <a:cs typeface="Arial" panose="020B0604020202020204" pitchFamily="34" charset="0"/>
              </a:rPr>
              <a:t>duet</a:t>
            </a:r>
            <a:endParaRPr lang="uk-UA" sz="1400" dirty="0">
              <a:latin typeface="Arial" panose="020B0604020202020204" pitchFamily="34" charset="0"/>
              <a:cs typeface="Arial" panose="020B0604020202020204" pitchFamily="34" charset="0"/>
            </a:endParaRPr>
          </a:p>
        </p:txBody>
      </p:sp>
      <p:pic>
        <p:nvPicPr>
          <p:cNvPr id="11" name="Рисунок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656286">
            <a:off x="2762459" y="1912276"/>
            <a:ext cx="2641600" cy="1981200"/>
          </a:xfrm>
          <a:prstGeom prst="rect">
            <a:avLst/>
          </a:prstGeom>
        </p:spPr>
      </p:pic>
      <p:pic>
        <p:nvPicPr>
          <p:cNvPr id="12" name="Рисунок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759086">
            <a:off x="5875366" y="1837865"/>
            <a:ext cx="3065839" cy="2299379"/>
          </a:xfrm>
          <a:prstGeom prst="rect">
            <a:avLst/>
          </a:prstGeom>
        </p:spPr>
      </p:pic>
      <p:pic>
        <p:nvPicPr>
          <p:cNvPr id="13" name="Рисунок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67619" y="3912485"/>
            <a:ext cx="4676356" cy="2630450"/>
          </a:xfrm>
          <a:prstGeom prst="rect">
            <a:avLst/>
          </a:prstGeom>
          <a:ln>
            <a:noFill/>
          </a:ln>
          <a:effectLst>
            <a:outerShdw blurRad="292100" dist="139700" dir="2700000" algn="tl" rotWithShape="0">
              <a:srgbClr val="333333">
                <a:alpha val="65000"/>
              </a:srgbClr>
            </a:outerShdw>
          </a:effectLst>
        </p:spPr>
      </p:pic>
      <p:pic>
        <p:nvPicPr>
          <p:cNvPr id="9" name="Рисунок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1344" y="2420888"/>
            <a:ext cx="2144394" cy="38169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Рисунок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79272" y="453121"/>
            <a:ext cx="1763015" cy="991696"/>
          </a:xfrm>
          <a:prstGeom prst="rect">
            <a:avLst/>
          </a:prstGeom>
        </p:spPr>
      </p:pic>
      <p:sp>
        <p:nvSpPr>
          <p:cNvPr id="14" name="object 4"/>
          <p:cNvSpPr txBox="1">
            <a:spLocks/>
          </p:cNvSpPr>
          <p:nvPr/>
        </p:nvSpPr>
        <p:spPr>
          <a:xfrm>
            <a:off x="395536" y="375264"/>
            <a:ext cx="8606760" cy="215444"/>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ACTIVITY</a:t>
            </a:r>
            <a:endPar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endParaRPr>
          </a:p>
        </p:txBody>
      </p:sp>
      <p:sp>
        <p:nvSpPr>
          <p:cNvPr id="15" name="object 3"/>
          <p:cNvSpPr/>
          <p:nvPr/>
        </p:nvSpPr>
        <p:spPr>
          <a:xfrm>
            <a:off x="167005" y="116632"/>
            <a:ext cx="1308651" cy="768597"/>
          </a:xfrm>
          <a:prstGeom prst="rect">
            <a:avLst/>
          </a:prstGeom>
          <a:blipFill>
            <a:blip r:embed="rId9"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Tree>
    <p:extLst>
      <p:ext uri="{BB962C8B-B14F-4D97-AF65-F5344CB8AC3E}">
        <p14:creationId xmlns:p14="http://schemas.microsoft.com/office/powerpoint/2010/main" val="326489500"/>
      </p:ext>
    </p:extLst>
  </p:cSld>
  <p:clrMapOvr>
    <a:masterClrMapping/>
  </p:clrMapOvr>
  <p:transition spd="slow" advTm="3000">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sp>
        <p:nvSpPr>
          <p:cNvPr id="4" name="TextBox 3">
            <a:extLst>
              <a:ext uri="{FF2B5EF4-FFF2-40B4-BE49-F238E27FC236}">
                <a16:creationId xmlns:a16="http://schemas.microsoft.com/office/drawing/2014/main" xmlns="" id="{789F75F7-4050-4B43-BD01-D0B2E2DC1DC5}"/>
              </a:ext>
            </a:extLst>
          </p:cNvPr>
          <p:cNvSpPr txBox="1"/>
          <p:nvPr/>
        </p:nvSpPr>
        <p:spPr>
          <a:xfrm>
            <a:off x="3419872" y="404664"/>
            <a:ext cx="4464496" cy="461665"/>
          </a:xfrm>
          <a:prstGeom prst="rect">
            <a:avLst/>
          </a:prstGeom>
          <a:solidFill>
            <a:schemeClr val="tx1"/>
          </a:solidFill>
          <a:effectLst>
            <a:outerShdw blurRad="130000" dist="101600" dir="2700000" algn="tl" rotWithShape="0">
              <a:schemeClr val="tx1">
                <a:alpha val="35000"/>
              </a:schemeClr>
            </a:outerShdw>
          </a:effectLst>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n-US" sz="2400" dirty="0">
                <a:latin typeface="Arial" panose="020B0604020202020204" pitchFamily="34" charset="0"/>
                <a:cs typeface="Arial" panose="020B0604020202020204" pitchFamily="34" charset="0"/>
              </a:rPr>
              <a:t>Weekly Promo Activities</a:t>
            </a:r>
            <a:endParaRPr lang="ru-RU" sz="2400" dirty="0">
              <a:latin typeface="Arial" panose="020B0604020202020204" pitchFamily="34" charset="0"/>
              <a:cs typeface="Arial" panose="020B0604020202020204" pitchFamily="34" charset="0"/>
            </a:endParaRPr>
          </a:p>
        </p:txBody>
      </p:sp>
    </p:spTree>
  </p:cSld>
  <p:clrMapOvr>
    <a:masterClrMapping/>
  </p:clrMapOvr>
  <p:transition advClick="0" advTm="10000">
    <p:fade/>
  </p:transition>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8916" y="1470667"/>
            <a:ext cx="4245059" cy="1686925"/>
          </a:xfrm>
          <a:prstGeom prst="rect">
            <a:avLst/>
          </a:prstGeom>
        </p:spPr>
      </p:pic>
      <p:pic>
        <p:nvPicPr>
          <p:cNvPr id="12" name="Рисунок 11" descr="minimalist_FreshAirMask_760x300_RU (1)_1493817445.jpg"/>
          <p:cNvPicPr>
            <a:picLocks noChangeAspect="1"/>
          </p:cNvPicPr>
          <p:nvPr/>
        </p:nvPicPr>
        <p:blipFill>
          <a:blip r:embed="rId4" cstate="print"/>
          <a:stretch>
            <a:fillRect/>
          </a:stretch>
        </p:blipFill>
        <p:spPr>
          <a:xfrm>
            <a:off x="379745" y="987884"/>
            <a:ext cx="4192255" cy="1960572"/>
          </a:xfrm>
          <a:prstGeom prst="rect">
            <a:avLst/>
          </a:prstGeom>
        </p:spPr>
      </p:pic>
      <p:pic>
        <p:nvPicPr>
          <p:cNvPr id="9" name="Рисунок 8" descr="1MORE+mousepad_760x300_RU_1493361125.jpg"/>
          <p:cNvPicPr>
            <a:picLocks noChangeAspect="1"/>
          </p:cNvPicPr>
          <p:nvPr/>
        </p:nvPicPr>
        <p:blipFill>
          <a:blip r:embed="rId5" cstate="print"/>
          <a:stretch>
            <a:fillRect/>
          </a:stretch>
        </p:blipFill>
        <p:spPr>
          <a:xfrm>
            <a:off x="395536" y="3066800"/>
            <a:ext cx="4176463" cy="1648604"/>
          </a:xfrm>
          <a:prstGeom prst="rect">
            <a:avLst/>
          </a:prstGeom>
        </p:spPr>
      </p:pic>
      <p:pic>
        <p:nvPicPr>
          <p:cNvPr id="13" name="Рисунок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5536" y="4883418"/>
            <a:ext cx="4176463" cy="1649399"/>
          </a:xfrm>
          <a:prstGeom prst="rect">
            <a:avLst/>
          </a:prstGeom>
        </p:spPr>
      </p:pic>
      <p:pic>
        <p:nvPicPr>
          <p:cNvPr id="14" name="Рисунок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98929" y="3280581"/>
            <a:ext cx="4245046" cy="1660587"/>
          </a:xfrm>
          <a:prstGeom prst="rect">
            <a:avLst/>
          </a:prstGeom>
        </p:spPr>
      </p:pic>
      <p:sp>
        <p:nvSpPr>
          <p:cNvPr id="7" name="Прямоугольник 2"/>
          <p:cNvSpPr/>
          <p:nvPr/>
        </p:nvSpPr>
        <p:spPr>
          <a:xfrm>
            <a:off x="8943975" y="409575"/>
            <a:ext cx="200025" cy="142876"/>
          </a:xfrm>
          <a:prstGeom prst="rect">
            <a:avLst/>
          </a:prstGeom>
          <a:solidFill>
            <a:srgbClr val="5486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object 4"/>
          <p:cNvSpPr txBox="1">
            <a:spLocks/>
          </p:cNvSpPr>
          <p:nvPr/>
        </p:nvSpPr>
        <p:spPr>
          <a:xfrm>
            <a:off x="395536" y="375264"/>
            <a:ext cx="8606760" cy="215444"/>
          </a:xfrm>
          <a:prstGeom prst="rect">
            <a:avLst/>
          </a:prstGeom>
        </p:spPr>
        <p:txBody>
          <a:bodyPr vert="horz" wrap="square" lIns="0" tIns="0" rIns="0" bIns="0" rtlCol="0">
            <a:sp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pPr marL="7562850"/>
            <a:r>
              <a:rPr lang="en-US" sz="1400" spc="-5" dirty="0">
                <a:ln w="6350">
                  <a:solidFill>
                    <a:schemeClr val="dk1">
                      <a:shade val="48000"/>
                      <a:satMod val="110000"/>
                    </a:schemeClr>
                  </a:solidFill>
                </a:ln>
                <a:noFill/>
                <a:latin typeface="Arial" panose="020B0604020202020204" pitchFamily="34" charset="0"/>
                <a:cs typeface="Arial" panose="020B0604020202020204" pitchFamily="34" charset="0"/>
              </a:rPr>
              <a:t>ACTIVITY</a:t>
            </a:r>
            <a:endParaRPr lang="en-US" sz="1400" spc="-10" dirty="0">
              <a:ln w="6350">
                <a:solidFill>
                  <a:schemeClr val="dk1">
                    <a:shade val="48000"/>
                    <a:satMod val="110000"/>
                  </a:schemeClr>
                </a:solidFill>
              </a:ln>
              <a:noFill/>
              <a:latin typeface="Arial" panose="020B0604020202020204" pitchFamily="34" charset="0"/>
              <a:cs typeface="Arial" panose="020B0604020202020204" pitchFamily="34" charset="0"/>
            </a:endParaRPr>
          </a:p>
        </p:txBody>
      </p:sp>
      <p:sp>
        <p:nvSpPr>
          <p:cNvPr id="10" name="object 3"/>
          <p:cNvSpPr/>
          <p:nvPr/>
        </p:nvSpPr>
        <p:spPr>
          <a:xfrm>
            <a:off x="167005" y="116632"/>
            <a:ext cx="1308651" cy="768597"/>
          </a:xfrm>
          <a:prstGeom prst="rect">
            <a:avLst/>
          </a:prstGeom>
          <a:blipFill>
            <a:blip r:embed="rId8"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
        <p:nvSpPr>
          <p:cNvPr id="15" name="TextBox 14">
            <a:extLst>
              <a:ext uri="{FF2B5EF4-FFF2-40B4-BE49-F238E27FC236}">
                <a16:creationId xmlns:a16="http://schemas.microsoft.com/office/drawing/2014/main" xmlns="" id="{65B7A330-C08B-4FBE-A3E6-9D2BB96B385F}"/>
              </a:ext>
            </a:extLst>
          </p:cNvPr>
          <p:cNvSpPr txBox="1"/>
          <p:nvPr/>
        </p:nvSpPr>
        <p:spPr>
          <a:xfrm>
            <a:off x="3131840" y="380433"/>
            <a:ext cx="4464496" cy="461665"/>
          </a:xfrm>
          <a:prstGeom prst="rect">
            <a:avLst/>
          </a:prstGeom>
          <a:solidFill>
            <a:schemeClr val="tx1"/>
          </a:solidFill>
          <a:effectLst>
            <a:outerShdw blurRad="130000" dist="101600" dir="2700000" algn="tl" rotWithShape="0">
              <a:schemeClr val="tx1">
                <a:alpha val="35000"/>
              </a:schemeClr>
            </a:outerShdw>
          </a:effectLst>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n-US" sz="2400" dirty="0">
                <a:latin typeface="Arial" panose="020B0604020202020204" pitchFamily="34" charset="0"/>
                <a:cs typeface="Arial" panose="020B0604020202020204" pitchFamily="34" charset="0"/>
              </a:rPr>
              <a:t>Weekly Promo Activities</a:t>
            </a:r>
            <a:endParaRPr lang="ru-RU" sz="2400" dirty="0">
              <a:latin typeface="Arial" panose="020B0604020202020204" pitchFamily="34" charset="0"/>
              <a:cs typeface="Arial" panose="020B0604020202020204" pitchFamily="34" charset="0"/>
            </a:endParaRPr>
          </a:p>
        </p:txBody>
      </p:sp>
    </p:spTree>
  </p:cSld>
  <p:clrMapOvr>
    <a:masterClrMapping/>
  </p:clrMapOvr>
  <p:transition advClick="0" advTm="10000">
    <p:fade/>
  </p:transition>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4034" name="Picture 2"/>
          <p:cNvPicPr>
            <a:picLocks noChangeAspect="1" noChangeArrowheads="1"/>
          </p:cNvPicPr>
          <p:nvPr/>
        </p:nvPicPr>
        <p:blipFill>
          <a:blip r:embed="rId3" cstate="print"/>
          <a:srcRect/>
          <a:stretch>
            <a:fillRect/>
          </a:stretch>
        </p:blipFill>
        <p:spPr bwMode="auto">
          <a:xfrm>
            <a:off x="0" y="1"/>
            <a:ext cx="9144000" cy="6858000"/>
          </a:xfrm>
          <a:prstGeom prst="rect">
            <a:avLst/>
          </a:prstGeom>
          <a:noFill/>
          <a:ln w="9525">
            <a:noFill/>
            <a:miter lim="800000"/>
            <a:headEnd/>
            <a:tailEnd/>
          </a:ln>
          <a:effectLst/>
        </p:spPr>
      </p:pic>
    </p:spTree>
  </p:cSld>
  <p:clrMapOvr>
    <a:masterClrMapping/>
  </p:clrMapOvr>
  <p:transition advClick="0" advTm="10000">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cstate="print"/>
          <a:srcRect/>
          <a:stretch>
            <a:fillRect/>
          </a:stretch>
        </p:blipFill>
        <p:spPr bwMode="auto">
          <a:xfrm>
            <a:off x="0" y="-1"/>
            <a:ext cx="9143999" cy="6857999"/>
          </a:xfrm>
          <a:prstGeom prst="rect">
            <a:avLst/>
          </a:prstGeom>
          <a:noFill/>
          <a:ln w="9525">
            <a:noFill/>
            <a:miter lim="800000"/>
            <a:headEnd/>
            <a:tailEnd/>
          </a:ln>
          <a:effectLst/>
        </p:spPr>
      </p:pic>
    </p:spTree>
  </p:cSld>
  <p:clrMapOvr>
    <a:masterClrMapping/>
  </p:clrMapOvr>
  <p:transition advClick="0" advTm="10000">
    <p:fade/>
  </p:transition>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r="-11000"/>
          </a:stretch>
        </a:blipFill>
        <a:effectLst/>
      </p:bgPr>
    </p:bg>
    <p:spTree>
      <p:nvGrpSpPr>
        <p:cNvPr id="1" name=""/>
        <p:cNvGrpSpPr/>
        <p:nvPr/>
      </p:nvGrpSpPr>
      <p:grpSpPr>
        <a:xfrm>
          <a:off x="0" y="0"/>
          <a:ext cx="0" cy="0"/>
          <a:chOff x="0" y="0"/>
          <a:chExt cx="0" cy="0"/>
        </a:xfrm>
      </p:grpSpPr>
      <p:sp>
        <p:nvSpPr>
          <p:cNvPr id="2" name="TextBox 1"/>
          <p:cNvSpPr txBox="1"/>
          <p:nvPr/>
        </p:nvSpPr>
        <p:spPr>
          <a:xfrm>
            <a:off x="1547664" y="1473749"/>
            <a:ext cx="6643734" cy="830997"/>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algn="ctr"/>
            <a:r>
              <a:rPr lang="en-US" sz="2400" dirty="0">
                <a:solidFill>
                  <a:schemeClr val="bg1"/>
                </a:solidFill>
                <a:latin typeface="Arial" panose="020B0604020202020204" pitchFamily="34" charset="0"/>
                <a:cs typeface="Arial" panose="020B0604020202020204" pitchFamily="34" charset="0"/>
              </a:rPr>
              <a:t>Thank you for attention!</a:t>
            </a:r>
          </a:p>
          <a:p>
            <a:pPr algn="ctr"/>
            <a:r>
              <a:rPr lang="en-US" sz="2400" dirty="0">
                <a:solidFill>
                  <a:schemeClr val="bg1"/>
                </a:solidFill>
                <a:latin typeface="Arial" panose="020B0604020202020204" pitchFamily="34" charset="0"/>
                <a:cs typeface="Arial" panose="020B0604020202020204" pitchFamily="34" charset="0"/>
              </a:rPr>
              <a:t> We are ready for cooperation!</a:t>
            </a:r>
            <a:endParaRPr lang="ru-RU" sz="2400" dirty="0">
              <a:solidFill>
                <a:schemeClr val="bg1"/>
              </a:solidFill>
              <a:latin typeface="Arial" panose="020B0604020202020204" pitchFamily="34" charset="0"/>
              <a:cs typeface="Arial" panose="020B0604020202020204" pitchFamily="34" charset="0"/>
            </a:endParaRPr>
          </a:p>
        </p:txBody>
      </p:sp>
      <p:sp>
        <p:nvSpPr>
          <p:cNvPr id="3" name="Прямоугольник 2"/>
          <p:cNvSpPr/>
          <p:nvPr/>
        </p:nvSpPr>
        <p:spPr>
          <a:xfrm>
            <a:off x="1881566" y="6093296"/>
            <a:ext cx="5643602" cy="369332"/>
          </a:xfrm>
          <a:prstGeom prst="rect">
            <a:avLst/>
          </a:prstGeom>
          <a:noFill/>
          <a:ln w="6350">
            <a:no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dirty="0">
                <a:latin typeface="Arial" panose="020B0604020202020204" pitchFamily="34" charset="0"/>
                <a:cs typeface="Arial" panose="020B0604020202020204" pitchFamily="34" charset="0"/>
              </a:rPr>
              <a:t>www.nis.ua</a:t>
            </a:r>
            <a:endParaRPr lang="ru-RU" dirty="0">
              <a:latin typeface="Arial" panose="020B0604020202020204" pitchFamily="34" charset="0"/>
              <a:cs typeface="Arial" panose="020B0604020202020204" pitchFamily="34" charset="0"/>
            </a:endParaRPr>
          </a:p>
        </p:txBody>
      </p:sp>
      <p:pic>
        <p:nvPicPr>
          <p:cNvPr id="4" name="Рисунок 3" descr="руки.jpg"/>
          <p:cNvPicPr>
            <a:picLocks noChangeAspect="1"/>
          </p:cNvPicPr>
          <p:nvPr/>
        </p:nvPicPr>
        <p:blipFill>
          <a:blip r:embed="rId3" cstate="print"/>
          <a:stretch>
            <a:fillRect/>
          </a:stretch>
        </p:blipFill>
        <p:spPr>
          <a:xfrm>
            <a:off x="1651366" y="2924944"/>
            <a:ext cx="5912706" cy="2548154"/>
          </a:xfrm>
          <a:prstGeom prst="rect">
            <a:avLst/>
          </a:prstGeom>
        </p:spPr>
      </p:pic>
      <p:sp>
        <p:nvSpPr>
          <p:cNvPr id="5" name="object 3"/>
          <p:cNvSpPr/>
          <p:nvPr/>
        </p:nvSpPr>
        <p:spPr>
          <a:xfrm>
            <a:off x="4049041" y="188640"/>
            <a:ext cx="1308651" cy="768597"/>
          </a:xfrm>
          <a:prstGeom prst="rect">
            <a:avLst/>
          </a:prstGeom>
          <a:blipFill>
            <a:blip r:embed="rId4" cstate="print"/>
            <a:stretch>
              <a:fillRect/>
            </a:stretch>
          </a:blipFill>
        </p:spPr>
        <p:txBody>
          <a:bodyPr wrap="square" lIns="0" tIns="0" rIns="0" bIns="0" rtlCol="0"/>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Tree>
  </p:cSld>
  <p:clrMapOvr>
    <a:masterClrMapping/>
  </p:clrMapOvr>
  <p:transition advClick="0" advTm="10000">
    <p:fad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Apex</Template>
  <TotalTime>856</TotalTime>
  <Words>2169</Words>
  <Application>Microsoft Office PowerPoint</Application>
  <PresentationFormat>Экран (4:3)</PresentationFormat>
  <Paragraphs>149</Paragraphs>
  <Slides>35</Slides>
  <Notes>5</Notes>
  <HiddenSlides>0</HiddenSlides>
  <MMClips>0</MMClips>
  <ScaleCrop>false</ScaleCrop>
  <HeadingPairs>
    <vt:vector size="4" baseType="variant">
      <vt:variant>
        <vt:lpstr>Тема</vt:lpstr>
      </vt:variant>
      <vt:variant>
        <vt:i4>2</vt:i4>
      </vt:variant>
      <vt:variant>
        <vt:lpstr>Заголовки слайдов</vt:lpstr>
      </vt:variant>
      <vt:variant>
        <vt:i4>35</vt:i4>
      </vt:variant>
    </vt:vector>
  </HeadingPairs>
  <TitlesOfParts>
    <vt:vector size="37" baseType="lpstr">
      <vt:lpstr>Апекс</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ACTIVITY</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NIS Presentation 2017</dc:title>
  <dc:creator>NIS.ua</dc:creator>
  <cp:lastModifiedBy>alexander.shyrkov</cp:lastModifiedBy>
  <cp:revision>79</cp:revision>
  <dcterms:created xsi:type="dcterms:W3CDTF">2017-06-17T08:30:16Z</dcterms:created>
  <dcterms:modified xsi:type="dcterms:W3CDTF">2017-06-20T14:12:55Z</dcterms:modified>
</cp:coreProperties>
</file>